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77" d="100"/>
          <a:sy n="77" d="100"/>
        </p:scale>
        <p:origin x="594" y="84"/>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AD8379D4-6BE2-4AD1-A945-9204D92D442D}" type="datetime1">
              <a:rPr lang="en-US" smtClean="0"/>
              <a:t>12/09/2017</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16282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D2060E0F-6CA8-42C2-BEF0-613BA9DF346E}" type="datetime1">
              <a:rPr lang="en-US" smtClean="0"/>
              <a:t>12/09/2017</a:t>
            </a:fld>
            <a:endParaRPr lang="en-US" dirty="0"/>
          </a:p>
        </p:txBody>
      </p:sp>
      <p:sp>
        <p:nvSpPr>
          <p:cNvPr id="16282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960E97E9-51A1-4C49-8656-A768C77244E6}" type="slidenum">
              <a:rPr lang="en-US" altLang="en-US">
                <a:latin typeface="Verdana" panose="020B0604030504040204" pitchFamily="34" charset="0"/>
              </a:rPr>
              <a:pPr algn="r" eaLnBrk="1" hangingPunct="1">
                <a:spcBef>
                  <a:spcPct val="0"/>
                </a:spcBef>
              </a:pPr>
              <a:t>1</a:t>
            </a:fld>
            <a:endParaRPr lang="en-US" altLang="en-US" dirty="0">
              <a:latin typeface="Verdana" panose="020B0604030504040204" pitchFamily="34" charset="0"/>
            </a:endParaRPr>
          </a:p>
        </p:txBody>
      </p:sp>
    </p:spTree>
    <p:extLst>
      <p:ext uri="{BB962C8B-B14F-4D97-AF65-F5344CB8AC3E}">
        <p14:creationId xmlns:p14="http://schemas.microsoft.com/office/powerpoint/2010/main" val="3892160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endParaRPr lang="en-US" altLang="en-US" dirty="0">
              <a:cs typeface="Arial" panose="020B0604020202020204" pitchFamily="34" charset="0"/>
            </a:endParaRPr>
          </a:p>
        </p:txBody>
      </p:sp>
      <p:sp>
        <p:nvSpPr>
          <p:cNvPr id="1935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916A5D4E-0812-4BD2-92A5-B19869575C52}" type="datetime1">
              <a:rPr lang="en-US" smtClean="0"/>
              <a:t>12/09/2017</a:t>
            </a:fld>
            <a:endParaRPr lang="en-US" dirty="0"/>
          </a:p>
        </p:txBody>
      </p:sp>
      <p:sp>
        <p:nvSpPr>
          <p:cNvPr id="1935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634B00D-3C44-46E8-ABFB-19E075A0F531}" type="slidenum">
              <a:rPr lang="en-US" altLang="en-US">
                <a:latin typeface="Verdana" panose="020B0604030504040204" pitchFamily="34" charset="0"/>
              </a:rPr>
              <a:pPr algn="r" eaLnBrk="1" hangingPunct="1">
                <a:spcBef>
                  <a:spcPct val="0"/>
                </a:spcBef>
              </a:pPr>
              <a:t>10</a:t>
            </a:fld>
            <a:endParaRPr lang="en-US" altLang="en-US" dirty="0">
              <a:latin typeface="Verdana" panose="020B0604030504040204" pitchFamily="34" charset="0"/>
            </a:endParaRPr>
          </a:p>
        </p:txBody>
      </p:sp>
    </p:spTree>
    <p:extLst>
      <p:ext uri="{BB962C8B-B14F-4D97-AF65-F5344CB8AC3E}">
        <p14:creationId xmlns:p14="http://schemas.microsoft.com/office/powerpoint/2010/main" val="3634310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endParaRPr lang="en-US" altLang="en-US" dirty="0">
              <a:cs typeface="Arial" panose="020B0604020202020204" pitchFamily="34" charset="0"/>
            </a:endParaRPr>
          </a:p>
        </p:txBody>
      </p:sp>
      <p:sp>
        <p:nvSpPr>
          <p:cNvPr id="1935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9CA097FC-6BD6-4CC5-AF5B-7F82DA02CAFD}" type="datetime1">
              <a:rPr lang="en-US" smtClean="0"/>
              <a:t>12/09/2017</a:t>
            </a:fld>
            <a:endParaRPr lang="en-US" dirty="0"/>
          </a:p>
        </p:txBody>
      </p:sp>
      <p:sp>
        <p:nvSpPr>
          <p:cNvPr id="1935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634B00D-3C44-46E8-ABFB-19E075A0F531}" type="slidenum">
              <a:rPr lang="en-US" altLang="en-US">
                <a:latin typeface="Verdana" panose="020B0604030504040204" pitchFamily="34" charset="0"/>
              </a:rPr>
              <a:pPr algn="r" eaLnBrk="1" hangingPunct="1">
                <a:spcBef>
                  <a:spcPct val="0"/>
                </a:spcBef>
              </a:pPr>
              <a:t>11</a:t>
            </a:fld>
            <a:endParaRPr lang="en-US" altLang="en-US" dirty="0">
              <a:latin typeface="Verdana" panose="020B0604030504040204" pitchFamily="34" charset="0"/>
            </a:endParaRPr>
          </a:p>
        </p:txBody>
      </p:sp>
    </p:spTree>
    <p:extLst>
      <p:ext uri="{BB962C8B-B14F-4D97-AF65-F5344CB8AC3E}">
        <p14:creationId xmlns:p14="http://schemas.microsoft.com/office/powerpoint/2010/main" val="3770890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CF9CB792-E119-4518-9EDB-00DC8E4EEC46}" type="datetime1">
              <a:rPr lang="en-US" smtClean="0"/>
              <a:t>12/09/2017</a:t>
            </a:fld>
            <a:endParaRPr lang="en-US" dirty="0"/>
          </a:p>
        </p:txBody>
      </p:sp>
    </p:spTree>
    <p:extLst>
      <p:ext uri="{BB962C8B-B14F-4D97-AF65-F5344CB8AC3E}">
        <p14:creationId xmlns:p14="http://schemas.microsoft.com/office/powerpoint/2010/main" val="1365751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889D21A8-BAE4-4516-A7B7-7EFCFED26F56}" type="datetime1">
              <a:rPr lang="en-US" smtClean="0"/>
              <a:t>12/09/2017</a:t>
            </a:fld>
            <a:endParaRPr lang="en-US" dirty="0"/>
          </a:p>
        </p:txBody>
      </p:sp>
    </p:spTree>
    <p:extLst>
      <p:ext uri="{BB962C8B-B14F-4D97-AF65-F5344CB8AC3E}">
        <p14:creationId xmlns:p14="http://schemas.microsoft.com/office/powerpoint/2010/main" val="859292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243C0B5E-1DC8-44A6-AF31-93089241357D}" type="datetime1">
              <a:rPr lang="en-US" smtClean="0"/>
              <a:t>12/09/2017</a:t>
            </a:fld>
            <a:endParaRPr lang="en-US" dirty="0"/>
          </a:p>
        </p:txBody>
      </p:sp>
    </p:spTree>
    <p:extLst>
      <p:ext uri="{BB962C8B-B14F-4D97-AF65-F5344CB8AC3E}">
        <p14:creationId xmlns:p14="http://schemas.microsoft.com/office/powerpoint/2010/main" val="3669388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3B67BBD4-3718-4AF8-9187-F4E7AADCAF56}" type="datetime1">
              <a:rPr lang="en-US" smtClean="0"/>
              <a:t>12/09/2017</a:t>
            </a:fld>
            <a:endParaRPr lang="en-US" dirty="0"/>
          </a:p>
        </p:txBody>
      </p:sp>
    </p:spTree>
    <p:extLst>
      <p:ext uri="{BB962C8B-B14F-4D97-AF65-F5344CB8AC3E}">
        <p14:creationId xmlns:p14="http://schemas.microsoft.com/office/powerpoint/2010/main" val="24432649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CC65319C-FF48-4689-9BF4-A5C503DC842C}" type="datetime1">
              <a:rPr lang="en-US" smtClean="0"/>
              <a:t>12/09/2017</a:t>
            </a:fld>
            <a:endParaRPr lang="en-US" dirty="0"/>
          </a:p>
        </p:txBody>
      </p:sp>
    </p:spTree>
    <p:extLst>
      <p:ext uri="{BB962C8B-B14F-4D97-AF65-F5344CB8AC3E}">
        <p14:creationId xmlns:p14="http://schemas.microsoft.com/office/powerpoint/2010/main" val="17564440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5F0F235E-527A-4AAC-9BC4-2A2ABF631516}" type="datetime1">
              <a:rPr lang="en-US" smtClean="0"/>
              <a:t>12/09/2017</a:t>
            </a:fld>
            <a:endParaRPr lang="en-US" dirty="0"/>
          </a:p>
        </p:txBody>
      </p:sp>
    </p:spTree>
    <p:extLst>
      <p:ext uri="{BB962C8B-B14F-4D97-AF65-F5344CB8AC3E}">
        <p14:creationId xmlns:p14="http://schemas.microsoft.com/office/powerpoint/2010/main" val="10892907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171450" indent="-171450">
              <a:buFont typeface="Arial" pitchFamily="34" charset="0"/>
              <a:buChar char="•"/>
            </a:pPr>
            <a:r>
              <a:rPr lang="en-US" sz="1600" baseline="0" dirty="0"/>
              <a:t>TaxSlayer starts the state return as soon as Personal Information is entered.  This allows you to see the NJ refund monitor as soon as you start entering income</a:t>
            </a:r>
          </a:p>
          <a:p>
            <a:pPr marL="171450" indent="-171450">
              <a:buFont typeface="Arial" pitchFamily="34" charset="0"/>
              <a:buChar char="•"/>
            </a:pPr>
            <a:endParaRPr lang="en-US" sz="1600" baseline="0" dirty="0"/>
          </a:p>
          <a:p>
            <a:pPr marL="171450" indent="-171450">
              <a:buFont typeface="Arial" pitchFamily="34" charset="0"/>
              <a:buChar char="•"/>
            </a:pPr>
            <a:r>
              <a:rPr lang="en-US" sz="1600" baseline="0" dirty="0"/>
              <a:t>TaxSlayer entries can almost always be made in any order.  However, we recommend that you complete sections in the order of the Main Menu</a:t>
            </a:r>
          </a:p>
          <a:p>
            <a:pPr marL="171450" indent="-171450">
              <a:buFont typeface="Arial" pitchFamily="34" charset="0"/>
              <a:buChar char="•"/>
            </a:pPr>
            <a:endParaRPr lang="en-US" sz="1600" baseline="0" dirty="0"/>
          </a:p>
          <a:p>
            <a:pPr marL="171450" indent="-171450">
              <a:buFont typeface="Arial" pitchFamily="34" charset="0"/>
              <a:buChar char="•"/>
            </a:pPr>
            <a:r>
              <a:rPr lang="en-US" sz="1600" baseline="0" dirty="0"/>
              <a:t>As you enter data in the Federal section, note any information that may have to be changed on the NJ return due to different tax law.  Capture that information on the NJ Checklist so that you don’t forget to enter it when you get to the State section</a:t>
            </a:r>
          </a:p>
          <a:p>
            <a:pPr marL="630936" indent="-171450">
              <a:buFont typeface="Arial" pitchFamily="34" charset="0"/>
              <a:buChar char="•"/>
            </a:pPr>
            <a:r>
              <a:rPr lang="en-US" sz="1600" baseline="0" dirty="0"/>
              <a:t>Also helpful in Quality Review process</a:t>
            </a:r>
          </a:p>
          <a:p>
            <a:pPr marL="171450" indent="-171450">
              <a:buFont typeface="Arial" pitchFamily="34" charset="0"/>
              <a:buChar char="•"/>
            </a:pPr>
            <a:endParaRPr lang="en-US" sz="1600" baseline="0" dirty="0"/>
          </a:p>
          <a:p>
            <a:pPr marL="171450" indent="-171450">
              <a:buFont typeface="Arial" pitchFamily="34" charset="0"/>
              <a:buChar char="•"/>
            </a:pPr>
            <a:r>
              <a:rPr lang="en-US" sz="1600" baseline="0" dirty="0"/>
              <a:t>Instructions for special fields and adjustments are given in the slides covering both federal and NJ entry for each topic</a:t>
            </a:r>
          </a:p>
          <a:p>
            <a:pPr marL="171450" indent="-171450">
              <a:buFont typeface="Arial" pitchFamily="34" charset="0"/>
              <a:buNone/>
            </a:pPr>
            <a:endParaRPr lang="en-US" sz="1600" baseline="0" dirty="0"/>
          </a:p>
        </p:txBody>
      </p:sp>
      <p:sp>
        <p:nvSpPr>
          <p:cNvPr id="4" name="Slide Number Placeholder 3"/>
          <p:cNvSpPr>
            <a:spLocks noGrp="1"/>
          </p:cNvSpPr>
          <p:nvPr>
            <p:ph type="sldNum" sz="quarter" idx="10"/>
          </p:nvPr>
        </p:nvSpPr>
        <p:spPr/>
        <p:txBody>
          <a:bodyPr/>
          <a:lstStyle/>
          <a:p>
            <a:pPr>
              <a:defRPr/>
            </a:pPr>
            <a:fld id="{18AC0631-5CCB-4E03-ABA8-3BD1C9E8C2C2}" type="slidenum">
              <a:rPr lang="en-US" altLang="en-US" smtClean="0"/>
              <a:pPr>
                <a:defRPr/>
              </a:pPr>
              <a:t>18</a:t>
            </a:fld>
            <a:endParaRPr lang="en-US" altLang="en-US" dirty="0"/>
          </a:p>
        </p:txBody>
      </p:sp>
    </p:spTree>
    <p:extLst>
      <p:ext uri="{BB962C8B-B14F-4D97-AF65-F5344CB8AC3E}">
        <p14:creationId xmlns:p14="http://schemas.microsoft.com/office/powerpoint/2010/main" val="20251966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panose="020B0604020202020204" pitchFamily="34" charset="0"/>
              <a:buChar char="•"/>
            </a:pPr>
            <a:endParaRPr lang="en-US" sz="1600" baseline="0" dirty="0"/>
          </a:p>
        </p:txBody>
      </p:sp>
      <p:sp>
        <p:nvSpPr>
          <p:cNvPr id="4" name="Slide Number Placeholder 3"/>
          <p:cNvSpPr>
            <a:spLocks noGrp="1"/>
          </p:cNvSpPr>
          <p:nvPr>
            <p:ph type="sldNum" sz="quarter" idx="10"/>
          </p:nvPr>
        </p:nvSpPr>
        <p:spPr/>
        <p:txBody>
          <a:bodyPr/>
          <a:lstStyle/>
          <a:p>
            <a:pPr>
              <a:defRPr/>
            </a:pPr>
            <a:fld id="{18AC0631-5CCB-4E03-ABA8-3BD1C9E8C2C2}" type="slidenum">
              <a:rPr lang="en-US" altLang="en-US" smtClean="0"/>
              <a:pPr>
                <a:defRPr/>
              </a:pPr>
              <a:t>19</a:t>
            </a:fld>
            <a:endParaRPr lang="en-US" altLang="en-US" dirty="0"/>
          </a:p>
        </p:txBody>
      </p:sp>
    </p:spTree>
    <p:extLst>
      <p:ext uri="{BB962C8B-B14F-4D97-AF65-F5344CB8AC3E}">
        <p14:creationId xmlns:p14="http://schemas.microsoft.com/office/powerpoint/2010/main" val="1282093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3CCCBA11-B61C-446A-9867-715170B41FDF}" type="datetime1">
              <a:rPr lang="en-US" smtClean="0"/>
              <a:t>12/09/2017</a:t>
            </a:fld>
            <a:endParaRPr lang="en-US" dirty="0"/>
          </a:p>
        </p:txBody>
      </p:sp>
    </p:spTree>
    <p:extLst>
      <p:ext uri="{BB962C8B-B14F-4D97-AF65-F5344CB8AC3E}">
        <p14:creationId xmlns:p14="http://schemas.microsoft.com/office/powerpoint/2010/main" val="23646832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8D9D3687-D893-4E89-A886-DEB23383C3D7}" type="datetime1">
              <a:rPr lang="en-US" smtClean="0"/>
              <a:t>12/09/2017</a:t>
            </a:fld>
            <a:endParaRPr lang="en-US" dirty="0"/>
          </a:p>
        </p:txBody>
      </p:sp>
    </p:spTree>
    <p:extLst>
      <p:ext uri="{BB962C8B-B14F-4D97-AF65-F5344CB8AC3E}">
        <p14:creationId xmlns:p14="http://schemas.microsoft.com/office/powerpoint/2010/main" val="31723818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6474D5CA-7CE0-4C7E-BB78-270A522AC441}" type="datetime1">
              <a:rPr lang="en-US" smtClean="0"/>
              <a:t>12/09/2017</a:t>
            </a:fld>
            <a:endParaRPr lang="en-US" dirty="0"/>
          </a:p>
        </p:txBody>
      </p:sp>
    </p:spTree>
    <p:extLst>
      <p:ext uri="{BB962C8B-B14F-4D97-AF65-F5344CB8AC3E}">
        <p14:creationId xmlns:p14="http://schemas.microsoft.com/office/powerpoint/2010/main" val="2432969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endParaRPr lang="en-US" altLang="en-US" dirty="0">
              <a:cs typeface="Arial" panose="020B0604020202020204" pitchFamily="34" charset="0"/>
            </a:endParaRPr>
          </a:p>
        </p:txBody>
      </p:sp>
      <p:sp>
        <p:nvSpPr>
          <p:cNvPr id="1935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65F75AAE-E95C-4E79-AD00-91A1D13B809E}" type="datetime1">
              <a:rPr lang="en-US" smtClean="0"/>
              <a:t>12/09/2017</a:t>
            </a:fld>
            <a:endParaRPr lang="en-US" dirty="0"/>
          </a:p>
        </p:txBody>
      </p:sp>
      <p:sp>
        <p:nvSpPr>
          <p:cNvPr id="1935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634B00D-3C44-46E8-ABFB-19E075A0F531}" type="slidenum">
              <a:rPr lang="en-US" altLang="en-US">
                <a:latin typeface="Verdana" panose="020B0604030504040204" pitchFamily="34" charset="0"/>
              </a:rPr>
              <a:pPr algn="r" eaLnBrk="1" hangingPunct="1">
                <a:spcBef>
                  <a:spcPct val="0"/>
                </a:spcBef>
              </a:pPr>
              <a:t>3</a:t>
            </a:fld>
            <a:endParaRPr lang="en-US" altLang="en-US" dirty="0">
              <a:latin typeface="Verdana" panose="020B0604030504040204" pitchFamily="34" charset="0"/>
            </a:endParaRPr>
          </a:p>
        </p:txBody>
      </p:sp>
    </p:spTree>
    <p:extLst>
      <p:ext uri="{BB962C8B-B14F-4D97-AF65-F5344CB8AC3E}">
        <p14:creationId xmlns:p14="http://schemas.microsoft.com/office/powerpoint/2010/main" val="3342378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r>
              <a:rPr lang="en-US" altLang="en-US" dirty="0">
                <a:cs typeface="Arial" panose="020B0604020202020204" pitchFamily="34" charset="0"/>
              </a:rPr>
              <a:t>re</a:t>
            </a:r>
          </a:p>
        </p:txBody>
      </p:sp>
      <p:sp>
        <p:nvSpPr>
          <p:cNvPr id="1935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2ECEA4C0-19D7-4C4C-BCE0-69BDF099E897}" type="datetime1">
              <a:rPr lang="en-US" smtClean="0"/>
              <a:t>12/09/2017</a:t>
            </a:fld>
            <a:endParaRPr lang="en-US" dirty="0"/>
          </a:p>
        </p:txBody>
      </p:sp>
      <p:sp>
        <p:nvSpPr>
          <p:cNvPr id="1935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634B00D-3C44-46E8-ABFB-19E075A0F531}" type="slidenum">
              <a:rPr lang="en-US" altLang="en-US">
                <a:latin typeface="Verdana" panose="020B0604030504040204" pitchFamily="34" charset="0"/>
              </a:rPr>
              <a:pPr algn="r" eaLnBrk="1" hangingPunct="1">
                <a:spcBef>
                  <a:spcPct val="0"/>
                </a:spcBef>
              </a:pPr>
              <a:t>4</a:t>
            </a:fld>
            <a:endParaRPr lang="en-US" altLang="en-US" dirty="0">
              <a:latin typeface="Verdana" panose="020B0604030504040204" pitchFamily="34" charset="0"/>
            </a:endParaRPr>
          </a:p>
        </p:txBody>
      </p:sp>
    </p:spTree>
    <p:extLst>
      <p:ext uri="{BB962C8B-B14F-4D97-AF65-F5344CB8AC3E}">
        <p14:creationId xmlns:p14="http://schemas.microsoft.com/office/powerpoint/2010/main" val="1021301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r>
              <a:rPr lang="en-US" altLang="en-US" dirty="0">
                <a:cs typeface="Arial" panose="020B0604020202020204" pitchFamily="34" charset="0"/>
              </a:rPr>
              <a:t>re</a:t>
            </a:r>
          </a:p>
        </p:txBody>
      </p:sp>
      <p:sp>
        <p:nvSpPr>
          <p:cNvPr id="1935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3F1E493F-3349-4B0E-A693-C772E526B2FB}" type="datetime1">
              <a:rPr lang="en-US" smtClean="0"/>
              <a:t>12/09/2017</a:t>
            </a:fld>
            <a:endParaRPr lang="en-US" dirty="0"/>
          </a:p>
        </p:txBody>
      </p:sp>
      <p:sp>
        <p:nvSpPr>
          <p:cNvPr id="1935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634B00D-3C44-46E8-ABFB-19E075A0F531}" type="slidenum">
              <a:rPr lang="en-US" altLang="en-US">
                <a:latin typeface="Verdana" panose="020B0604030504040204" pitchFamily="34" charset="0"/>
              </a:rPr>
              <a:pPr algn="r" eaLnBrk="1" hangingPunct="1">
                <a:spcBef>
                  <a:spcPct val="0"/>
                </a:spcBef>
              </a:pPr>
              <a:t>5</a:t>
            </a:fld>
            <a:endParaRPr lang="en-US" altLang="en-US" dirty="0">
              <a:latin typeface="Verdana" panose="020B0604030504040204" pitchFamily="34" charset="0"/>
            </a:endParaRPr>
          </a:p>
        </p:txBody>
      </p:sp>
    </p:spTree>
    <p:extLst>
      <p:ext uri="{BB962C8B-B14F-4D97-AF65-F5344CB8AC3E}">
        <p14:creationId xmlns:p14="http://schemas.microsoft.com/office/powerpoint/2010/main" val="1262716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78B12204-F04D-4D57-AFF3-CF1D9861E10B}" type="datetime1">
              <a:rPr lang="en-US" smtClean="0"/>
              <a:t>12/09/2017</a:t>
            </a:fld>
            <a:endParaRPr lang="en-US" dirty="0"/>
          </a:p>
        </p:txBody>
      </p:sp>
    </p:spTree>
    <p:extLst>
      <p:ext uri="{BB962C8B-B14F-4D97-AF65-F5344CB8AC3E}">
        <p14:creationId xmlns:p14="http://schemas.microsoft.com/office/powerpoint/2010/main" val="2323639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F67C68CA-DEF1-47FE-BAD0-6E0A05758556}" type="datetime1">
              <a:rPr lang="en-US" smtClean="0"/>
              <a:t>12/09/2017</a:t>
            </a:fld>
            <a:endParaRPr lang="en-US" dirty="0"/>
          </a:p>
        </p:txBody>
      </p:sp>
    </p:spTree>
    <p:extLst>
      <p:ext uri="{BB962C8B-B14F-4D97-AF65-F5344CB8AC3E}">
        <p14:creationId xmlns:p14="http://schemas.microsoft.com/office/powerpoint/2010/main" val="3494362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AD33B1E8-DAAC-432B-8802-FC0A18103DDF}" type="datetime1">
              <a:rPr lang="en-US" smtClean="0"/>
              <a:t>12/09/2017</a:t>
            </a:fld>
            <a:endParaRPr lang="en-US" dirty="0"/>
          </a:p>
        </p:txBody>
      </p:sp>
    </p:spTree>
    <p:extLst>
      <p:ext uri="{BB962C8B-B14F-4D97-AF65-F5344CB8AC3E}">
        <p14:creationId xmlns:p14="http://schemas.microsoft.com/office/powerpoint/2010/main" val="2266399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CE35F44E-82DF-4B0B-A8EE-79C31582B426}" type="datetime1">
              <a:rPr lang="en-US" smtClean="0"/>
              <a:t>12/09/2017</a:t>
            </a:fld>
            <a:endParaRPr lang="en-US" dirty="0"/>
          </a:p>
        </p:txBody>
      </p:sp>
    </p:spTree>
    <p:extLst>
      <p:ext uri="{BB962C8B-B14F-4D97-AF65-F5344CB8AC3E}">
        <p14:creationId xmlns:p14="http://schemas.microsoft.com/office/powerpoint/2010/main" val="144508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a:t>12-01-2017</a:t>
            </a:r>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57034987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a:t>12-01-2017</a:t>
            </a:r>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8912698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12-01-2017</a:t>
            </a:r>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2068566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12-01-2017</a:t>
            </a:r>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2411809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12-01-2017</a:t>
            </a:r>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8792318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12-01-2017</a:t>
            </a:r>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9147795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12-01-2017</a:t>
            </a:r>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180807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12-01-2017</a:t>
            </a:r>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7704620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12-01-2017</a:t>
            </a:r>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9169247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a:t>12-01-2017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hf hdr="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ctrTitle"/>
          </p:nvPr>
        </p:nvSpPr>
        <p:spPr/>
        <p:txBody>
          <a:bodyPr>
            <a:normAutofit/>
          </a:bodyPr>
          <a:lstStyle/>
          <a:p>
            <a:r>
              <a:rPr lang="en-US" altLang="en-US" dirty="0"/>
              <a:t>Starting a Tax Return -</a:t>
            </a:r>
            <a:br>
              <a:rPr lang="en-US" altLang="en-US" dirty="0"/>
            </a:br>
            <a:r>
              <a:rPr lang="en-US" altLang="en-US" dirty="0"/>
              <a:t>TaxSlayer Basic Information</a:t>
            </a:r>
          </a:p>
        </p:txBody>
      </p:sp>
      <p:sp>
        <p:nvSpPr>
          <p:cNvPr id="161795" name="Rectangle 3"/>
          <p:cNvSpPr>
            <a:spLocks noGrp="1" noChangeArrowheads="1"/>
          </p:cNvSpPr>
          <p:nvPr>
            <p:ph type="subTitle" idx="1"/>
          </p:nvPr>
        </p:nvSpPr>
        <p:spPr/>
        <p:txBody>
          <a:bodyPr/>
          <a:lstStyle/>
          <a:p>
            <a:pPr marL="457200" lvl="1" indent="0" algn="ctr">
              <a:buNone/>
            </a:pPr>
            <a:r>
              <a:rPr lang="en-US" dirty="0"/>
              <a:t>Form 13614-C Intake/Interview Form</a:t>
            </a:r>
          </a:p>
          <a:p>
            <a:pPr marL="457200" lvl="1" indent="0" algn="ctr">
              <a:buNone/>
            </a:pPr>
            <a:r>
              <a:rPr lang="en-US" dirty="0"/>
              <a:t>Pub 4012 Tab N “Using TaxSlayer Pro Online”</a:t>
            </a:r>
          </a:p>
          <a:p>
            <a:pPr marL="457200" lvl="1" indent="0" algn="ctr">
              <a:buFont typeface="Wingdings" panose="05000000000000000000" pitchFamily="2" charset="2"/>
              <a:buNone/>
            </a:pPr>
            <a:r>
              <a:rPr lang="en-US" altLang="en-US" dirty="0"/>
              <a:t>NJ 1040 Pages 1 and 2 </a:t>
            </a:r>
          </a:p>
        </p:txBody>
      </p:sp>
      <p:sp>
        <p:nvSpPr>
          <p:cNvPr id="2" name="Date Placeholder 1"/>
          <p:cNvSpPr>
            <a:spLocks noGrp="1"/>
          </p:cNvSpPr>
          <p:nvPr>
            <p:ph type="dt" sz="half" idx="10"/>
          </p:nvPr>
        </p:nvSpPr>
        <p:spPr/>
        <p:txBody>
          <a:bodyPr/>
          <a:lstStyle/>
          <a:p>
            <a:r>
              <a:rPr lang="en-US"/>
              <a:t>12-01-2017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dirty="0"/>
          </a:p>
        </p:txBody>
      </p:sp>
    </p:spTree>
    <p:extLst>
      <p:ext uri="{BB962C8B-B14F-4D97-AF65-F5344CB8AC3E}">
        <p14:creationId xmlns:p14="http://schemas.microsoft.com/office/powerpoint/2010/main" val="397709756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le 1"/>
          <p:cNvSpPr>
            <a:spLocks noGrp="1"/>
          </p:cNvSpPr>
          <p:nvPr>
            <p:ph type="title"/>
          </p:nvPr>
        </p:nvSpPr>
        <p:spPr>
          <a:xfrm>
            <a:off x="637361" y="470730"/>
            <a:ext cx="8305800" cy="832907"/>
          </a:xfrm>
        </p:spPr>
        <p:txBody>
          <a:bodyPr>
            <a:noAutofit/>
          </a:bodyPr>
          <a:lstStyle/>
          <a:p>
            <a:r>
              <a:rPr lang="en-US" altLang="en-US" sz="3200" dirty="0"/>
              <a:t>TS – Methods for Entering Information into TaxSlayer</a:t>
            </a:r>
          </a:p>
        </p:txBody>
      </p:sp>
      <p:sp>
        <p:nvSpPr>
          <p:cNvPr id="2" name="Date Placeholder 1"/>
          <p:cNvSpPr>
            <a:spLocks noGrp="1"/>
          </p:cNvSpPr>
          <p:nvPr>
            <p:ph type="dt" sz="half" idx="10"/>
          </p:nvPr>
        </p:nvSpPr>
        <p:spPr/>
        <p:txBody>
          <a:bodyPr/>
          <a:lstStyle/>
          <a:p>
            <a:r>
              <a:rPr lang="en-US"/>
              <a:t>12-01-2017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dirty="0"/>
          </a:p>
        </p:txBody>
      </p:sp>
      <p:pic>
        <p:nvPicPr>
          <p:cNvPr id="11" name="Picture 10" descr="NJ TaxSlayer" title="NJ TaxSlayer"/>
          <p:cNvPicPr>
            <a:picLocks noChangeAspect="1"/>
          </p:cNvPicPr>
          <p:nvPr/>
        </p:nvPicPr>
        <p:blipFill>
          <a:blip r:embed="rId3" cstate="print"/>
          <a:stretch>
            <a:fillRect/>
          </a:stretch>
        </p:blipFill>
        <p:spPr>
          <a:xfrm>
            <a:off x="0" y="762000"/>
            <a:ext cx="612648" cy="163373"/>
          </a:xfrm>
          <a:prstGeom prst="rect">
            <a:avLst/>
          </a:prstGeom>
        </p:spPr>
      </p:pic>
      <p:sp>
        <p:nvSpPr>
          <p:cNvPr id="9" name="Content Placeholder 8"/>
          <p:cNvSpPr>
            <a:spLocks noGrp="1"/>
          </p:cNvSpPr>
          <p:nvPr>
            <p:ph idx="1"/>
          </p:nvPr>
        </p:nvSpPr>
        <p:spPr>
          <a:xfrm>
            <a:off x="609600" y="1528175"/>
            <a:ext cx="8077200" cy="4796425"/>
          </a:xfrm>
        </p:spPr>
        <p:txBody>
          <a:bodyPr>
            <a:normAutofit fontScale="85000" lnSpcReduction="20000"/>
          </a:bodyPr>
          <a:lstStyle/>
          <a:p>
            <a:r>
              <a:rPr lang="en-US" dirty="0"/>
              <a:t> Possible methods for entering information into TaxSlayer</a:t>
            </a:r>
          </a:p>
          <a:p>
            <a:pPr lvl="1"/>
            <a:r>
              <a:rPr lang="en-US" dirty="0"/>
              <a:t> Taxpayer Profiles created by site administrator</a:t>
            </a:r>
          </a:p>
          <a:p>
            <a:pPr lvl="2"/>
            <a:r>
              <a:rPr lang="en-US" dirty="0"/>
              <a:t> Automatically displays income and adjustment entry pages that most closely reflect information from the taxpayers visiting your site</a:t>
            </a:r>
          </a:p>
          <a:p>
            <a:pPr lvl="1"/>
            <a:r>
              <a:rPr lang="en-US" dirty="0"/>
              <a:t> Quickfile created by counselor for one particular tax return after entering Basic Information</a:t>
            </a:r>
          </a:p>
          <a:p>
            <a:pPr lvl="2"/>
            <a:r>
              <a:rPr lang="en-US" dirty="0"/>
              <a:t> Click on client’s name in upper right corner of screen</a:t>
            </a:r>
          </a:p>
          <a:p>
            <a:pPr lvl="2"/>
            <a:r>
              <a:rPr lang="en-US" dirty="0"/>
              <a:t> Choose Quick File from drop-down menu</a:t>
            </a:r>
          </a:p>
          <a:p>
            <a:pPr lvl="2"/>
            <a:r>
              <a:rPr lang="en-US" dirty="0"/>
              <a:t> Start typing form name or description of screens you will need for this particular return.  Select each one to make a list.  When list is complete, hit Continue</a:t>
            </a:r>
          </a:p>
          <a:p>
            <a:pPr lvl="2"/>
            <a:r>
              <a:rPr lang="en-US" dirty="0"/>
              <a:t>TaxSlayer will guide you to each screen in order; saves navigation steps </a:t>
            </a:r>
          </a:p>
        </p:txBody>
      </p:sp>
    </p:spTree>
    <p:extLst>
      <p:ext uri="{BB962C8B-B14F-4D97-AF65-F5344CB8AC3E}">
        <p14:creationId xmlns:p14="http://schemas.microsoft.com/office/powerpoint/2010/main" val="62949015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le 1"/>
          <p:cNvSpPr>
            <a:spLocks noGrp="1"/>
          </p:cNvSpPr>
          <p:nvPr>
            <p:ph type="title"/>
          </p:nvPr>
        </p:nvSpPr>
        <p:spPr>
          <a:xfrm>
            <a:off x="612648" y="310093"/>
            <a:ext cx="8305800" cy="832907"/>
          </a:xfrm>
        </p:spPr>
        <p:txBody>
          <a:bodyPr>
            <a:noAutofit/>
          </a:bodyPr>
          <a:lstStyle/>
          <a:p>
            <a:r>
              <a:rPr lang="en-US" altLang="en-US" sz="3200" dirty="0"/>
              <a:t>TS – Methods for Entering Information into TaxSlayer</a:t>
            </a:r>
          </a:p>
        </p:txBody>
      </p:sp>
      <p:sp>
        <p:nvSpPr>
          <p:cNvPr id="10" name="TextBox 9"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12-01-2017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dirty="0"/>
          </a:p>
        </p:txBody>
      </p:sp>
      <p:pic>
        <p:nvPicPr>
          <p:cNvPr id="11" name="Picture 10" descr="NJ TaxSlayer" title="NJ TaxSlayer"/>
          <p:cNvPicPr>
            <a:picLocks noChangeAspect="1"/>
          </p:cNvPicPr>
          <p:nvPr/>
        </p:nvPicPr>
        <p:blipFill>
          <a:blip r:embed="rId3" cstate="print"/>
          <a:stretch>
            <a:fillRect/>
          </a:stretch>
        </p:blipFill>
        <p:spPr>
          <a:xfrm>
            <a:off x="0" y="762000"/>
            <a:ext cx="612648" cy="163373"/>
          </a:xfrm>
          <a:prstGeom prst="rect">
            <a:avLst/>
          </a:prstGeom>
        </p:spPr>
      </p:pic>
      <p:sp>
        <p:nvSpPr>
          <p:cNvPr id="9" name="Content Placeholder 8"/>
          <p:cNvSpPr>
            <a:spLocks noGrp="1"/>
          </p:cNvSpPr>
          <p:nvPr>
            <p:ph idx="1"/>
          </p:nvPr>
        </p:nvSpPr>
        <p:spPr>
          <a:xfrm>
            <a:off x="609600" y="1528175"/>
            <a:ext cx="8077200" cy="4796425"/>
          </a:xfrm>
        </p:spPr>
        <p:txBody>
          <a:bodyPr>
            <a:normAutofit fontScale="92500" lnSpcReduction="10000"/>
          </a:bodyPr>
          <a:lstStyle/>
          <a:p>
            <a:pPr lvl="1"/>
            <a:r>
              <a:rPr lang="en-US" dirty="0"/>
              <a:t> Search Box</a:t>
            </a:r>
          </a:p>
          <a:p>
            <a:pPr lvl="2"/>
            <a:r>
              <a:rPr lang="en-US" dirty="0"/>
              <a:t>Enter form # or name in search box above left menu to go to desired input screen</a:t>
            </a:r>
          </a:p>
          <a:p>
            <a:pPr lvl="1"/>
            <a:r>
              <a:rPr lang="en-US" dirty="0"/>
              <a:t> Form 1040</a:t>
            </a:r>
          </a:p>
          <a:p>
            <a:pPr lvl="2"/>
            <a:r>
              <a:rPr lang="en-US" dirty="0"/>
              <a:t> Go to 1040 under Summary/Print section</a:t>
            </a:r>
          </a:p>
          <a:p>
            <a:pPr lvl="2"/>
            <a:r>
              <a:rPr lang="en-US" dirty="0"/>
              <a:t> Click on 1040 line in blue to go to entry screen for that info</a:t>
            </a:r>
          </a:p>
          <a:p>
            <a:pPr lvl="1"/>
            <a:r>
              <a:rPr lang="en-US" dirty="0"/>
              <a:t> Guide Me</a:t>
            </a:r>
          </a:p>
          <a:p>
            <a:pPr lvl="2"/>
            <a:r>
              <a:rPr lang="en-US" dirty="0"/>
              <a:t> TaxSlayer will guide you step-by-step through the return by asking questions</a:t>
            </a:r>
          </a:p>
          <a:p>
            <a:pPr lvl="1"/>
            <a:r>
              <a:rPr lang="en-US" dirty="0"/>
              <a:t> Enter Myself</a:t>
            </a:r>
          </a:p>
          <a:p>
            <a:pPr lvl="2"/>
            <a:r>
              <a:rPr lang="en-US" dirty="0"/>
              <a:t> Navigate yourself to the screens you need for a particular return </a:t>
            </a:r>
          </a:p>
        </p:txBody>
      </p:sp>
    </p:spTree>
    <p:extLst>
      <p:ext uri="{BB962C8B-B14F-4D97-AF65-F5344CB8AC3E}">
        <p14:creationId xmlns:p14="http://schemas.microsoft.com/office/powerpoint/2010/main" val="222473163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TS – Filing Status</a:t>
            </a:r>
            <a:endParaRPr lang="en-US" dirty="0"/>
          </a:p>
        </p:txBody>
      </p:sp>
      <p:sp>
        <p:nvSpPr>
          <p:cNvPr id="3" name="Content Placeholder 2"/>
          <p:cNvSpPr>
            <a:spLocks noGrp="1"/>
          </p:cNvSpPr>
          <p:nvPr>
            <p:ph idx="1"/>
          </p:nvPr>
        </p:nvSpPr>
        <p:spPr/>
        <p:txBody>
          <a:bodyPr>
            <a:normAutofit/>
          </a:bodyPr>
          <a:lstStyle/>
          <a:p>
            <a:r>
              <a:rPr lang="en-US" sz="3400" dirty="0"/>
              <a:t> Choose appropriate filing status</a:t>
            </a:r>
            <a:endParaRPr lang="en-US" dirty="0"/>
          </a:p>
          <a:p>
            <a:r>
              <a:rPr lang="en-US" sz="3400" dirty="0"/>
              <a:t> Filing Status Wizard is available to help determine proper filing status through guided questions</a:t>
            </a:r>
          </a:p>
          <a:p>
            <a:pPr lvl="1"/>
            <a:r>
              <a:rPr lang="en-US" sz="3200" dirty="0"/>
              <a:t> </a:t>
            </a:r>
            <a:r>
              <a:rPr lang="en-US" sz="3000" dirty="0"/>
              <a:t>TaxSlayer will tell you correct status based on your answers, but you must still click on correct filing status line </a:t>
            </a:r>
          </a:p>
        </p:txBody>
      </p:sp>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12</a:t>
            </a:fld>
            <a:endParaRPr lang="en-US" dirty="0"/>
          </a:p>
        </p:txBody>
      </p:sp>
      <p:pic>
        <p:nvPicPr>
          <p:cNvPr id="9" name="Picture 8" descr="NJ TaxSlayer" title="NJ TaxSlayer"/>
          <p:cNvPicPr>
            <a:picLocks noChangeAspect="1"/>
          </p:cNvPicPr>
          <p:nvPr/>
        </p:nvPicPr>
        <p:blipFill>
          <a:blip r:embed="rId3" cstate="print"/>
          <a:stretch>
            <a:fillRect/>
          </a:stretch>
        </p:blipFill>
        <p:spPr>
          <a:xfrm>
            <a:off x="0" y="685800"/>
            <a:ext cx="612648" cy="163373"/>
          </a:xfrm>
          <a:prstGeom prst="rect">
            <a:avLst/>
          </a:prstGeom>
        </p:spPr>
      </p:pic>
    </p:spTree>
    <p:extLst>
      <p:ext uri="{BB962C8B-B14F-4D97-AF65-F5344CB8AC3E}">
        <p14:creationId xmlns:p14="http://schemas.microsoft.com/office/powerpoint/2010/main" val="386123099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stretch>
            <a:fillRect/>
          </a:stretch>
        </p:blipFill>
        <p:spPr>
          <a:xfrm>
            <a:off x="609600" y="1563317"/>
            <a:ext cx="7772400" cy="4504974"/>
          </a:xfrm>
          <a:prstGeom prst="rect">
            <a:avLst/>
          </a:prstGeom>
        </p:spPr>
      </p:pic>
      <p:sp>
        <p:nvSpPr>
          <p:cNvPr id="2" name="Title 1"/>
          <p:cNvSpPr>
            <a:spLocks noGrp="1"/>
          </p:cNvSpPr>
          <p:nvPr>
            <p:ph type="title"/>
          </p:nvPr>
        </p:nvSpPr>
        <p:spPr/>
        <p:txBody>
          <a:bodyPr>
            <a:normAutofit/>
          </a:bodyPr>
          <a:lstStyle/>
          <a:p>
            <a:r>
              <a:rPr lang="en-US" altLang="en-US" dirty="0"/>
              <a:t>TS – Filing Status</a:t>
            </a:r>
            <a:br>
              <a:rPr lang="en-US" altLang="en-US" dirty="0"/>
            </a:br>
            <a:r>
              <a:rPr lang="en-US" sz="2200" dirty="0">
                <a:solidFill>
                  <a:srgbClr val="0070C0"/>
                </a:solidFill>
              </a:rPr>
              <a:t>Basic Information Section \ Filing Status</a:t>
            </a:r>
          </a:p>
        </p:txBody>
      </p:sp>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13</a:t>
            </a:fld>
            <a:endParaRPr lang="en-US" dirty="0"/>
          </a:p>
        </p:txBody>
      </p:sp>
      <p:pic>
        <p:nvPicPr>
          <p:cNvPr id="9" name="Picture 8" descr="NJ TaxSlayer" title="NJ TaxSlayer"/>
          <p:cNvPicPr>
            <a:picLocks noChangeAspect="1"/>
          </p:cNvPicPr>
          <p:nvPr/>
        </p:nvPicPr>
        <p:blipFill>
          <a:blip r:embed="rId4" cstate="print"/>
          <a:stretch>
            <a:fillRect/>
          </a:stretch>
        </p:blipFill>
        <p:spPr>
          <a:xfrm>
            <a:off x="0" y="685800"/>
            <a:ext cx="612648" cy="163373"/>
          </a:xfrm>
          <a:prstGeom prst="rect">
            <a:avLst/>
          </a:prstGeom>
        </p:spPr>
      </p:pic>
      <p:sp>
        <p:nvSpPr>
          <p:cNvPr id="11" name="Oval 5"/>
          <p:cNvSpPr>
            <a:spLocks noChangeArrowheads="1"/>
          </p:cNvSpPr>
          <p:nvPr/>
        </p:nvSpPr>
        <p:spPr bwMode="auto">
          <a:xfrm>
            <a:off x="604651" y="2840182"/>
            <a:ext cx="2263239" cy="55620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
        <p:nvSpPr>
          <p:cNvPr id="13" name="TextBox 12"/>
          <p:cNvSpPr txBox="1"/>
          <p:nvPr/>
        </p:nvSpPr>
        <p:spPr>
          <a:xfrm>
            <a:off x="2068285" y="2090537"/>
            <a:ext cx="3711272" cy="646331"/>
          </a:xfrm>
          <a:prstGeom prst="rect">
            <a:avLst/>
          </a:prstGeom>
          <a:solidFill>
            <a:schemeClr val="accent3">
              <a:lumMod val="50000"/>
            </a:schemeClr>
          </a:solidFill>
          <a:ln>
            <a:noFill/>
          </a:ln>
        </p:spPr>
        <p:txBody>
          <a:bodyPr wrap="none" rtlCol="0">
            <a:spAutoFit/>
          </a:bodyPr>
          <a:lstStyle/>
          <a:p>
            <a:r>
              <a:rPr lang="en-US" b="1" dirty="0"/>
              <a:t>Counselor clicks on appropriate</a:t>
            </a:r>
          </a:p>
          <a:p>
            <a:r>
              <a:rPr lang="en-US" b="1" dirty="0"/>
              <a:t>status</a:t>
            </a:r>
          </a:p>
        </p:txBody>
      </p:sp>
    </p:spTree>
    <p:extLst>
      <p:ext uri="{BB962C8B-B14F-4D97-AF65-F5344CB8AC3E}">
        <p14:creationId xmlns:p14="http://schemas.microsoft.com/office/powerpoint/2010/main" val="205163192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TS – Personal Information about Taxpayer &amp; Spouse</a:t>
            </a:r>
            <a:endParaRPr lang="en-US" dirty="0"/>
          </a:p>
        </p:txBody>
      </p:sp>
      <p:sp>
        <p:nvSpPr>
          <p:cNvPr id="3" name="Content Placeholder 2"/>
          <p:cNvSpPr>
            <a:spLocks noGrp="1"/>
          </p:cNvSpPr>
          <p:nvPr>
            <p:ph idx="1"/>
          </p:nvPr>
        </p:nvSpPr>
        <p:spPr>
          <a:xfrm>
            <a:off x="609600" y="1600200"/>
            <a:ext cx="8077200" cy="5029200"/>
          </a:xfrm>
        </p:spPr>
        <p:txBody>
          <a:bodyPr>
            <a:normAutofit lnSpcReduction="10000"/>
          </a:bodyPr>
          <a:lstStyle/>
          <a:p>
            <a:r>
              <a:rPr lang="en-US" sz="3200" dirty="0"/>
              <a:t> Enter information about taxpayer and spouse in Federal section \ Personal Information</a:t>
            </a:r>
          </a:p>
          <a:p>
            <a:pPr lvl="1"/>
            <a:r>
              <a:rPr lang="en-US" sz="2400" dirty="0"/>
              <a:t>Name (Spouse’s last name pre-populated based on taxpayer’s; change if necessary)</a:t>
            </a:r>
          </a:p>
          <a:p>
            <a:pPr lvl="1"/>
            <a:r>
              <a:rPr lang="en-US" sz="2400" dirty="0"/>
              <a:t> Social Security # (Taxpayer’s # populated from # used to start return) </a:t>
            </a:r>
          </a:p>
          <a:p>
            <a:pPr lvl="1"/>
            <a:r>
              <a:rPr lang="en-US" sz="2400" dirty="0"/>
              <a:t> Date of birth</a:t>
            </a:r>
          </a:p>
          <a:p>
            <a:pPr lvl="1"/>
            <a:r>
              <a:rPr lang="en-US" sz="2400" dirty="0"/>
              <a:t> Occupation </a:t>
            </a:r>
          </a:p>
          <a:p>
            <a:pPr lvl="1"/>
            <a:r>
              <a:rPr lang="en-US" sz="2400" dirty="0"/>
              <a:t> Address </a:t>
            </a:r>
          </a:p>
          <a:p>
            <a:pPr lvl="2"/>
            <a:r>
              <a:rPr lang="en-US" sz="2100" dirty="0"/>
              <a:t>Enter zip code and TaxSlayer will automatically populate city and state </a:t>
            </a:r>
          </a:p>
        </p:txBody>
      </p:sp>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14</a:t>
            </a:fld>
            <a:endParaRPr lang="en-US" dirty="0"/>
          </a:p>
        </p:txBody>
      </p:sp>
      <p:pic>
        <p:nvPicPr>
          <p:cNvPr id="9" name="Picture 8" descr="NJ TaxSlayer" title="NJ TaxSlayer"/>
          <p:cNvPicPr>
            <a:picLocks noChangeAspect="1"/>
          </p:cNvPicPr>
          <p:nvPr/>
        </p:nvPicPr>
        <p:blipFill>
          <a:blip r:embed="rId3" cstate="print"/>
          <a:stretch>
            <a:fillRect/>
          </a:stretch>
        </p:blipFill>
        <p:spPr>
          <a:xfrm>
            <a:off x="0" y="1212267"/>
            <a:ext cx="612648" cy="163373"/>
          </a:xfrm>
          <a:prstGeom prst="rect">
            <a:avLst/>
          </a:prstGeom>
        </p:spPr>
      </p:pic>
      <p:pic>
        <p:nvPicPr>
          <p:cNvPr id="8"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75059"/>
            <a:ext cx="612648" cy="61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464551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TS – Personal Information about Taxpayer and Spouse</a:t>
            </a:r>
            <a:endParaRPr lang="en-US" sz="1600" b="0" dirty="0"/>
          </a:p>
        </p:txBody>
      </p:sp>
      <p:sp>
        <p:nvSpPr>
          <p:cNvPr id="3" name="Content Placeholder 2"/>
          <p:cNvSpPr>
            <a:spLocks noGrp="1"/>
          </p:cNvSpPr>
          <p:nvPr>
            <p:ph idx="1"/>
          </p:nvPr>
        </p:nvSpPr>
        <p:spPr>
          <a:xfrm>
            <a:off x="609600" y="1600200"/>
            <a:ext cx="8077200" cy="5029200"/>
          </a:xfrm>
        </p:spPr>
        <p:txBody>
          <a:bodyPr>
            <a:normAutofit fontScale="92500" lnSpcReduction="10000"/>
          </a:bodyPr>
          <a:lstStyle/>
          <a:p>
            <a:pPr lvl="1"/>
            <a:r>
              <a:rPr lang="en-US" sz="2400" dirty="0"/>
              <a:t> Desire to contribute to Presidential Election Fund</a:t>
            </a:r>
          </a:p>
          <a:p>
            <a:pPr lvl="2"/>
            <a:r>
              <a:rPr lang="en-US" dirty="0">
                <a:solidFill>
                  <a:srgbClr val="FF0000"/>
                </a:solidFill>
              </a:rPr>
              <a:t> </a:t>
            </a:r>
            <a:r>
              <a:rPr lang="en-US" sz="2000" dirty="0">
                <a:solidFill>
                  <a:srgbClr val="FF0000"/>
                </a:solidFill>
              </a:rPr>
              <a:t>Note Gubernatorial Election Fund desire in the NJ Checklist Basic Information section for later entry in the TaxSlayer State section</a:t>
            </a:r>
          </a:p>
          <a:p>
            <a:pPr lvl="2"/>
            <a:endParaRPr lang="en-US" dirty="0">
              <a:solidFill>
                <a:srgbClr val="FF0000"/>
              </a:solidFill>
            </a:endParaRPr>
          </a:p>
          <a:p>
            <a:pPr lvl="2"/>
            <a:endParaRPr lang="en-US" dirty="0">
              <a:solidFill>
                <a:srgbClr val="FF0000"/>
              </a:solidFill>
            </a:endParaRPr>
          </a:p>
          <a:p>
            <a:pPr lvl="2"/>
            <a:endParaRPr lang="en-US" dirty="0">
              <a:solidFill>
                <a:srgbClr val="FF0000"/>
              </a:solidFill>
            </a:endParaRPr>
          </a:p>
          <a:p>
            <a:pPr lvl="2"/>
            <a:endParaRPr lang="en-US" dirty="0">
              <a:solidFill>
                <a:srgbClr val="FF0000"/>
              </a:solidFill>
            </a:endParaRPr>
          </a:p>
          <a:p>
            <a:pPr lvl="2"/>
            <a:endParaRPr lang="en-US" dirty="0">
              <a:solidFill>
                <a:srgbClr val="FF0000"/>
              </a:solidFill>
            </a:endParaRPr>
          </a:p>
          <a:p>
            <a:pPr lvl="2"/>
            <a:endParaRPr lang="en-US" dirty="0">
              <a:solidFill>
                <a:srgbClr val="FF0000"/>
              </a:solidFill>
            </a:endParaRPr>
          </a:p>
          <a:p>
            <a:pPr lvl="2"/>
            <a:endParaRPr lang="en-US" dirty="0">
              <a:solidFill>
                <a:srgbClr val="FF0000"/>
              </a:solidFill>
            </a:endParaRPr>
          </a:p>
          <a:p>
            <a:pPr lvl="2"/>
            <a:endParaRPr lang="en-US" dirty="0">
              <a:solidFill>
                <a:srgbClr val="FF0000"/>
              </a:solidFill>
            </a:endParaRPr>
          </a:p>
          <a:p>
            <a:pPr marL="685800" lvl="2" indent="0">
              <a:buNone/>
            </a:pPr>
            <a:endParaRPr lang="en-US" dirty="0">
              <a:solidFill>
                <a:srgbClr val="FF0000"/>
              </a:solidFill>
            </a:endParaRPr>
          </a:p>
          <a:p>
            <a:pPr lvl="1"/>
            <a:r>
              <a:rPr lang="en-US" sz="2400" dirty="0"/>
              <a:t> Other situation-specific questions</a:t>
            </a:r>
          </a:p>
        </p:txBody>
      </p:sp>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15</a:t>
            </a:fld>
            <a:endParaRPr lang="en-US" dirty="0"/>
          </a:p>
        </p:txBody>
      </p:sp>
      <p:pic>
        <p:nvPicPr>
          <p:cNvPr id="9" name="Picture 8" descr="NJ TaxSlayer" title="NJ TaxSlayer"/>
          <p:cNvPicPr>
            <a:picLocks noChangeAspect="1"/>
          </p:cNvPicPr>
          <p:nvPr/>
        </p:nvPicPr>
        <p:blipFill>
          <a:blip r:embed="rId3" cstate="print"/>
          <a:stretch>
            <a:fillRect/>
          </a:stretch>
        </p:blipFill>
        <p:spPr>
          <a:xfrm>
            <a:off x="0" y="1212267"/>
            <a:ext cx="612648" cy="163373"/>
          </a:xfrm>
          <a:prstGeom prst="rect">
            <a:avLst/>
          </a:prstGeom>
        </p:spPr>
      </p:pic>
      <p:pic>
        <p:nvPicPr>
          <p:cNvPr id="8"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75059"/>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Arrow Connector 9"/>
          <p:cNvCxnSpPr/>
          <p:nvPr/>
        </p:nvCxnSpPr>
        <p:spPr bwMode="auto">
          <a:xfrm>
            <a:off x="213275" y="5546623"/>
            <a:ext cx="964838" cy="13063"/>
          </a:xfrm>
          <a:prstGeom prst="straightConnector1">
            <a:avLst/>
          </a:prstGeom>
          <a:noFill/>
          <a:ln w="38100" cap="flat" cmpd="sng" algn="ctr">
            <a:solidFill>
              <a:srgbClr val="FF0000"/>
            </a:solidFill>
            <a:prstDash val="solid"/>
            <a:round/>
            <a:headEnd type="none" w="med" len="med"/>
            <a:tailEnd type="triangle"/>
          </a:ln>
          <a:effectLst/>
        </p:spPr>
      </p:cxnSp>
      <p:pic>
        <p:nvPicPr>
          <p:cNvPr id="13" name="Picture 12"/>
          <p:cNvPicPr>
            <a:picLocks noChangeAspect="1"/>
          </p:cNvPicPr>
          <p:nvPr/>
        </p:nvPicPr>
        <p:blipFill>
          <a:blip r:embed="rId5"/>
          <a:stretch>
            <a:fillRect/>
          </a:stretch>
        </p:blipFill>
        <p:spPr>
          <a:xfrm>
            <a:off x="1185862" y="2807695"/>
            <a:ext cx="6924675" cy="2924175"/>
          </a:xfrm>
          <a:prstGeom prst="rect">
            <a:avLst/>
          </a:prstGeom>
        </p:spPr>
      </p:pic>
      <p:sp>
        <p:nvSpPr>
          <p:cNvPr id="11" name="TextBox 10" descr="NJ (cont'd)" title="NJ (cont'd)">
            <a:extLst>
              <a:ext uri="{FF2B5EF4-FFF2-40B4-BE49-F238E27FC236}">
                <a16:creationId xmlns:a16="http://schemas.microsoft.com/office/drawing/2014/main" id="{997EFBD0-E154-46FB-9DF0-AA3709314541}"/>
              </a:ext>
            </a:extLst>
          </p:cNvPr>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Tree>
    <p:extLst>
      <p:ext uri="{BB962C8B-B14F-4D97-AF65-F5344CB8AC3E}">
        <p14:creationId xmlns:p14="http://schemas.microsoft.com/office/powerpoint/2010/main" val="264286645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305800" cy="1295400"/>
          </a:xfrm>
        </p:spPr>
        <p:txBody>
          <a:bodyPr>
            <a:normAutofit fontScale="90000"/>
          </a:bodyPr>
          <a:lstStyle/>
          <a:p>
            <a:r>
              <a:rPr lang="en-US" altLang="en-US" sz="3600" dirty="0"/>
              <a:t>TS – Personal Information about Taxpayer &amp; Spouse</a:t>
            </a:r>
            <a:br>
              <a:rPr lang="en-US" altLang="en-US" sz="3600" dirty="0"/>
            </a:br>
            <a:r>
              <a:rPr lang="en-US" altLang="en-US" sz="2400" dirty="0">
                <a:solidFill>
                  <a:srgbClr val="0070C0"/>
                </a:solidFill>
              </a:rPr>
              <a:t>Basic Information section \ Personal Information</a:t>
            </a:r>
            <a:endParaRPr lang="en-US" sz="2400" dirty="0">
              <a:solidFill>
                <a:srgbClr val="0070C0"/>
              </a:solidFill>
            </a:endParaRPr>
          </a:p>
        </p:txBody>
      </p:sp>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16</a:t>
            </a:fld>
            <a:endParaRPr lang="en-US" dirty="0"/>
          </a:p>
        </p:txBody>
      </p:sp>
      <p:pic>
        <p:nvPicPr>
          <p:cNvPr id="9" name="Picture 8" descr="NJ TaxSlayer" title="NJ TaxSlayer"/>
          <p:cNvPicPr>
            <a:picLocks noChangeAspect="1"/>
          </p:cNvPicPr>
          <p:nvPr/>
        </p:nvPicPr>
        <p:blipFill>
          <a:blip r:embed="rId3" cstate="print"/>
          <a:stretch>
            <a:fillRect/>
          </a:stretch>
        </p:blipFill>
        <p:spPr>
          <a:xfrm>
            <a:off x="0" y="685800"/>
            <a:ext cx="612648" cy="163373"/>
          </a:xfrm>
          <a:prstGeom prst="rect">
            <a:avLst/>
          </a:prstGeom>
        </p:spPr>
      </p:pic>
      <p:pic>
        <p:nvPicPr>
          <p:cNvPr id="1027" name="Picture 3"/>
          <p:cNvPicPr>
            <a:picLocks noGrp="1" noChangeAspect="1" noChangeArrowheads="1"/>
          </p:cNvPicPr>
          <p:nvPr>
            <p:ph idx="1"/>
          </p:nvPr>
        </p:nvPicPr>
        <p:blipFill>
          <a:blip r:embed="rId4" cstate="print"/>
          <a:srcRect l="26056" t="15162" r="19137" b="8131"/>
          <a:stretch>
            <a:fillRect/>
          </a:stretch>
        </p:blipFill>
        <p:spPr bwMode="auto">
          <a:xfrm>
            <a:off x="696686" y="1524001"/>
            <a:ext cx="7329714" cy="4339770"/>
          </a:xfrm>
          <a:prstGeom prst="rect">
            <a:avLst/>
          </a:prstGeom>
          <a:noFill/>
          <a:ln w="9525">
            <a:noFill/>
            <a:miter lim="800000"/>
            <a:headEnd/>
            <a:tailEnd/>
          </a:ln>
        </p:spPr>
      </p:pic>
      <p:sp>
        <p:nvSpPr>
          <p:cNvPr id="11" name="TextBox 10"/>
          <p:cNvSpPr txBox="1"/>
          <p:nvPr/>
        </p:nvSpPr>
        <p:spPr>
          <a:xfrm>
            <a:off x="3091543" y="1872343"/>
            <a:ext cx="813043" cy="369332"/>
          </a:xfrm>
          <a:prstGeom prst="rect">
            <a:avLst/>
          </a:prstGeom>
          <a:solidFill>
            <a:schemeClr val="accent5">
              <a:lumMod val="75000"/>
            </a:schemeClr>
          </a:solidFill>
          <a:ln>
            <a:solidFill>
              <a:srgbClr val="002060"/>
            </a:solidFill>
          </a:ln>
        </p:spPr>
        <p:txBody>
          <a:bodyPr wrap="none" rtlCol="0">
            <a:spAutoFit/>
          </a:bodyPr>
          <a:lstStyle/>
          <a:p>
            <a:r>
              <a:rPr lang="en-US" b="1" dirty="0"/>
              <a:t>Name</a:t>
            </a:r>
          </a:p>
        </p:txBody>
      </p:sp>
      <p:sp>
        <p:nvSpPr>
          <p:cNvPr id="18" name="TextBox 17"/>
          <p:cNvSpPr txBox="1"/>
          <p:nvPr/>
        </p:nvSpPr>
        <p:spPr>
          <a:xfrm>
            <a:off x="870857" y="3193142"/>
            <a:ext cx="2839239" cy="369332"/>
          </a:xfrm>
          <a:prstGeom prst="rect">
            <a:avLst/>
          </a:prstGeom>
          <a:solidFill>
            <a:schemeClr val="accent5">
              <a:lumMod val="75000"/>
            </a:schemeClr>
          </a:solidFill>
          <a:ln>
            <a:solidFill>
              <a:srgbClr val="002060"/>
            </a:solidFill>
          </a:ln>
        </p:spPr>
        <p:txBody>
          <a:bodyPr wrap="none" rtlCol="0">
            <a:spAutoFit/>
          </a:bodyPr>
          <a:lstStyle/>
          <a:p>
            <a:r>
              <a:rPr lang="en-US" b="1" dirty="0"/>
              <a:t>SS # from start of return</a:t>
            </a:r>
          </a:p>
        </p:txBody>
      </p:sp>
      <p:sp>
        <p:nvSpPr>
          <p:cNvPr id="19" name="TextBox 18"/>
          <p:cNvSpPr txBox="1"/>
          <p:nvPr/>
        </p:nvSpPr>
        <p:spPr>
          <a:xfrm>
            <a:off x="5109028" y="2467428"/>
            <a:ext cx="1544012" cy="369332"/>
          </a:xfrm>
          <a:prstGeom prst="rect">
            <a:avLst/>
          </a:prstGeom>
          <a:solidFill>
            <a:schemeClr val="accent5">
              <a:lumMod val="75000"/>
            </a:schemeClr>
          </a:solidFill>
          <a:ln>
            <a:solidFill>
              <a:srgbClr val="002060"/>
            </a:solidFill>
          </a:ln>
        </p:spPr>
        <p:txBody>
          <a:bodyPr wrap="none" rtlCol="0">
            <a:spAutoFit/>
          </a:bodyPr>
          <a:lstStyle/>
          <a:p>
            <a:r>
              <a:rPr lang="en-US" b="1" dirty="0"/>
              <a:t>Date of birth</a:t>
            </a:r>
          </a:p>
        </p:txBody>
      </p:sp>
      <p:sp>
        <p:nvSpPr>
          <p:cNvPr id="22" name="TextBox 21"/>
          <p:cNvSpPr txBox="1"/>
          <p:nvPr/>
        </p:nvSpPr>
        <p:spPr>
          <a:xfrm>
            <a:off x="1814287" y="5471886"/>
            <a:ext cx="3082895" cy="369332"/>
          </a:xfrm>
          <a:prstGeom prst="rect">
            <a:avLst/>
          </a:prstGeom>
          <a:solidFill>
            <a:schemeClr val="accent5">
              <a:lumMod val="75000"/>
            </a:schemeClr>
          </a:solidFill>
          <a:ln>
            <a:solidFill>
              <a:srgbClr val="002060"/>
            </a:solidFill>
          </a:ln>
        </p:spPr>
        <p:txBody>
          <a:bodyPr wrap="none" rtlCol="0">
            <a:spAutoFit/>
          </a:bodyPr>
          <a:lstStyle/>
          <a:p>
            <a:r>
              <a:rPr lang="en-US" b="1" dirty="0"/>
              <a:t>Presidential Election Fund</a:t>
            </a:r>
          </a:p>
        </p:txBody>
      </p:sp>
      <p:sp>
        <p:nvSpPr>
          <p:cNvPr id="23" name="TextBox 22"/>
          <p:cNvSpPr txBox="1"/>
          <p:nvPr/>
        </p:nvSpPr>
        <p:spPr>
          <a:xfrm>
            <a:off x="3585029" y="4194629"/>
            <a:ext cx="2762295" cy="369332"/>
          </a:xfrm>
          <a:prstGeom prst="rect">
            <a:avLst/>
          </a:prstGeom>
          <a:solidFill>
            <a:schemeClr val="accent5">
              <a:lumMod val="75000"/>
            </a:schemeClr>
          </a:solidFill>
          <a:ln>
            <a:solidFill>
              <a:srgbClr val="002060"/>
            </a:solidFill>
          </a:ln>
        </p:spPr>
        <p:txBody>
          <a:bodyPr wrap="none" rtlCol="0">
            <a:spAutoFit/>
          </a:bodyPr>
          <a:lstStyle/>
          <a:p>
            <a:r>
              <a:rPr lang="en-US" b="1" dirty="0"/>
              <a:t>Check boxes that apply</a:t>
            </a:r>
          </a:p>
        </p:txBody>
      </p:sp>
      <p:sp>
        <p:nvSpPr>
          <p:cNvPr id="25" name="Oval 4"/>
          <p:cNvSpPr>
            <a:spLocks noChangeArrowheads="1"/>
          </p:cNvSpPr>
          <p:nvPr/>
        </p:nvSpPr>
        <p:spPr bwMode="auto">
          <a:xfrm>
            <a:off x="729731" y="5210629"/>
            <a:ext cx="445925" cy="306812"/>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26" name="Straight Arrow Connector 25"/>
          <p:cNvCxnSpPr>
            <a:stCxn id="22" idx="1"/>
          </p:cNvCxnSpPr>
          <p:nvPr/>
        </p:nvCxnSpPr>
        <p:spPr bwMode="auto">
          <a:xfrm flipH="1" flipV="1">
            <a:off x="1175657" y="5486400"/>
            <a:ext cx="638630" cy="170152"/>
          </a:xfrm>
          <a:prstGeom prst="straightConnector1">
            <a:avLst/>
          </a:prstGeom>
          <a:noFill/>
          <a:ln w="38100" cap="flat" cmpd="sng" algn="ctr">
            <a:solidFill>
              <a:srgbClr val="FF0000"/>
            </a:solidFill>
            <a:prstDash val="solid"/>
            <a:round/>
            <a:headEnd type="none" w="med" len="med"/>
            <a:tailEnd type="triangle"/>
          </a:ln>
          <a:effectLst/>
        </p:spPr>
      </p:cxnSp>
      <p:sp>
        <p:nvSpPr>
          <p:cNvPr id="29" name="Oval 4"/>
          <p:cNvSpPr>
            <a:spLocks noChangeArrowheads="1"/>
          </p:cNvSpPr>
          <p:nvPr/>
        </p:nvSpPr>
        <p:spPr bwMode="auto">
          <a:xfrm>
            <a:off x="758761" y="4316708"/>
            <a:ext cx="460439" cy="545578"/>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30" name="Straight Arrow Connector 29"/>
          <p:cNvCxnSpPr>
            <a:stCxn id="23" idx="1"/>
            <a:endCxn id="29" idx="6"/>
          </p:cNvCxnSpPr>
          <p:nvPr/>
        </p:nvCxnSpPr>
        <p:spPr bwMode="auto">
          <a:xfrm flipH="1">
            <a:off x="1219200" y="4379295"/>
            <a:ext cx="2365829" cy="210202"/>
          </a:xfrm>
          <a:prstGeom prst="straightConnector1">
            <a:avLst/>
          </a:prstGeom>
          <a:noFill/>
          <a:ln w="38100" cap="flat" cmpd="sng" algn="ctr">
            <a:solidFill>
              <a:srgbClr val="FF0000"/>
            </a:solidFill>
            <a:prstDash val="solid"/>
            <a:round/>
            <a:headEnd type="none" w="med" len="med"/>
            <a:tailEnd type="triangle"/>
          </a:ln>
          <a:effectLst/>
        </p:spPr>
      </p:cxnSp>
      <p:sp>
        <p:nvSpPr>
          <p:cNvPr id="33" name="Oval 4"/>
          <p:cNvSpPr>
            <a:spLocks noChangeArrowheads="1"/>
          </p:cNvSpPr>
          <p:nvPr/>
        </p:nvSpPr>
        <p:spPr bwMode="auto">
          <a:xfrm>
            <a:off x="990989" y="2850765"/>
            <a:ext cx="2826268"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34" name="Oval 4"/>
          <p:cNvSpPr>
            <a:spLocks noChangeArrowheads="1"/>
          </p:cNvSpPr>
          <p:nvPr/>
        </p:nvSpPr>
        <p:spPr bwMode="auto">
          <a:xfrm>
            <a:off x="4242189" y="2894308"/>
            <a:ext cx="2027982"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35" name="Oval 4"/>
          <p:cNvSpPr>
            <a:spLocks noChangeArrowheads="1"/>
          </p:cNvSpPr>
          <p:nvPr/>
        </p:nvSpPr>
        <p:spPr bwMode="auto">
          <a:xfrm>
            <a:off x="802303" y="2255680"/>
            <a:ext cx="2884326" cy="45849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001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autoUpdateAnimBg="0"/>
      <p:bldP spid="29" grpId="0" animBg="1" autoUpdateAnimBg="0"/>
      <p:bldP spid="33" grpId="0" animBg="1" autoUpdateAnimBg="0"/>
      <p:bldP spid="34" grpId="0" animBg="1" autoUpdateAnimBg="0"/>
      <p:bldP spid="35"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stretch>
            <a:fillRect/>
          </a:stretch>
        </p:blipFill>
        <p:spPr>
          <a:xfrm>
            <a:off x="609600" y="1600201"/>
            <a:ext cx="7696200" cy="4191000"/>
          </a:xfrm>
          <a:prstGeom prst="rect">
            <a:avLst/>
          </a:prstGeom>
        </p:spPr>
      </p:pic>
      <p:sp>
        <p:nvSpPr>
          <p:cNvPr id="2" name="Title 1"/>
          <p:cNvSpPr>
            <a:spLocks noGrp="1"/>
          </p:cNvSpPr>
          <p:nvPr>
            <p:ph type="title"/>
          </p:nvPr>
        </p:nvSpPr>
        <p:spPr>
          <a:xfrm>
            <a:off x="609600" y="304800"/>
            <a:ext cx="8305800" cy="1143000"/>
          </a:xfrm>
        </p:spPr>
        <p:txBody>
          <a:bodyPr>
            <a:normAutofit fontScale="90000"/>
          </a:bodyPr>
          <a:lstStyle/>
          <a:p>
            <a:r>
              <a:rPr lang="en-US" altLang="en-US" sz="3600" dirty="0"/>
              <a:t>TS – Personal Exemption for Taxpayer &amp; Spouse  </a:t>
            </a:r>
            <a:r>
              <a:rPr lang="en-US" altLang="en-US" sz="2700" dirty="0">
                <a:solidFill>
                  <a:srgbClr val="0070C0"/>
                </a:solidFill>
              </a:rPr>
              <a:t>Basic Information Section \ Personal Information</a:t>
            </a:r>
            <a:endParaRPr lang="en-US" sz="2700" b="0" dirty="0">
              <a:solidFill>
                <a:srgbClr val="0070C0"/>
              </a:solidFill>
            </a:endParaRPr>
          </a:p>
        </p:txBody>
      </p:sp>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17</a:t>
            </a:fld>
            <a:endParaRPr lang="en-US" dirty="0"/>
          </a:p>
        </p:txBody>
      </p:sp>
      <p:pic>
        <p:nvPicPr>
          <p:cNvPr id="9" name="Picture 8" descr="NJ TaxSlayer" title="NJ TaxSlayer"/>
          <p:cNvPicPr>
            <a:picLocks noChangeAspect="1"/>
          </p:cNvPicPr>
          <p:nvPr/>
        </p:nvPicPr>
        <p:blipFill>
          <a:blip r:embed="rId4" cstate="print"/>
          <a:stretch>
            <a:fillRect/>
          </a:stretch>
        </p:blipFill>
        <p:spPr>
          <a:xfrm>
            <a:off x="0" y="1031629"/>
            <a:ext cx="612648" cy="163373"/>
          </a:xfrm>
          <a:prstGeom prst="rect">
            <a:avLst/>
          </a:prstGeom>
        </p:spPr>
      </p:pic>
      <p:sp>
        <p:nvSpPr>
          <p:cNvPr id="19" name="TextBox 18"/>
          <p:cNvSpPr txBox="1"/>
          <p:nvPr/>
        </p:nvSpPr>
        <p:spPr>
          <a:xfrm>
            <a:off x="4124814" y="2585723"/>
            <a:ext cx="1107996" cy="369332"/>
          </a:xfrm>
          <a:prstGeom prst="rect">
            <a:avLst/>
          </a:prstGeom>
          <a:solidFill>
            <a:schemeClr val="accent5">
              <a:lumMod val="75000"/>
            </a:schemeClr>
          </a:solidFill>
          <a:ln>
            <a:solidFill>
              <a:srgbClr val="002060"/>
            </a:solidFill>
          </a:ln>
        </p:spPr>
        <p:txBody>
          <a:bodyPr wrap="none" rtlCol="0">
            <a:spAutoFit/>
          </a:bodyPr>
          <a:lstStyle/>
          <a:p>
            <a:r>
              <a:rPr lang="en-US" b="1" dirty="0"/>
              <a:t>Address</a:t>
            </a:r>
          </a:p>
        </p:txBody>
      </p:sp>
      <p:sp>
        <p:nvSpPr>
          <p:cNvPr id="22" name="TextBox 21"/>
          <p:cNvSpPr txBox="1"/>
          <p:nvPr/>
        </p:nvSpPr>
        <p:spPr>
          <a:xfrm>
            <a:off x="3904620" y="4861152"/>
            <a:ext cx="4419600" cy="646331"/>
          </a:xfrm>
          <a:prstGeom prst="rect">
            <a:avLst/>
          </a:prstGeom>
          <a:solidFill>
            <a:schemeClr val="accent5">
              <a:lumMod val="75000"/>
            </a:schemeClr>
          </a:solidFill>
          <a:ln>
            <a:solidFill>
              <a:srgbClr val="002060"/>
            </a:solidFill>
          </a:ln>
        </p:spPr>
        <p:txBody>
          <a:bodyPr wrap="square" rtlCol="0">
            <a:spAutoFit/>
          </a:bodyPr>
          <a:lstStyle/>
          <a:p>
            <a:r>
              <a:rPr lang="en-US" b="1" dirty="0"/>
              <a:t>Resident state as of 12/31; </a:t>
            </a:r>
            <a:r>
              <a:rPr lang="en-US" b="1" dirty="0">
                <a:solidFill>
                  <a:srgbClr val="FF0000"/>
                </a:solidFill>
              </a:rPr>
              <a:t>*</a:t>
            </a:r>
            <a:endParaRPr lang="en-US" b="1" dirty="0"/>
          </a:p>
          <a:p>
            <a:r>
              <a:rPr lang="en-US" b="1" dirty="0"/>
              <a:t>Determines which state return to file</a:t>
            </a:r>
          </a:p>
        </p:txBody>
      </p:sp>
      <p:sp>
        <p:nvSpPr>
          <p:cNvPr id="23" name="TextBox 22"/>
          <p:cNvSpPr txBox="1"/>
          <p:nvPr/>
        </p:nvSpPr>
        <p:spPr>
          <a:xfrm>
            <a:off x="3276274" y="3589557"/>
            <a:ext cx="4720771" cy="646331"/>
          </a:xfrm>
          <a:prstGeom prst="rect">
            <a:avLst/>
          </a:prstGeom>
          <a:solidFill>
            <a:schemeClr val="accent5">
              <a:lumMod val="75000"/>
            </a:schemeClr>
          </a:solidFill>
          <a:ln>
            <a:solidFill>
              <a:srgbClr val="002060"/>
            </a:solidFill>
          </a:ln>
        </p:spPr>
        <p:txBody>
          <a:bodyPr wrap="square" rtlCol="0">
            <a:spAutoFit/>
          </a:bodyPr>
          <a:lstStyle/>
          <a:p>
            <a:r>
              <a:rPr lang="en-US" b="1" dirty="0"/>
              <a:t>Enter zip code; TaxSlayer populates city &amp; state</a:t>
            </a:r>
          </a:p>
        </p:txBody>
      </p:sp>
      <p:cxnSp>
        <p:nvCxnSpPr>
          <p:cNvPr id="26" name="Straight Arrow Connector 25"/>
          <p:cNvCxnSpPr/>
          <p:nvPr/>
        </p:nvCxnSpPr>
        <p:spPr bwMode="auto">
          <a:xfrm flipH="1" flipV="1">
            <a:off x="2679339" y="5184318"/>
            <a:ext cx="1170020" cy="14076"/>
          </a:xfrm>
          <a:prstGeom prst="straightConnector1">
            <a:avLst/>
          </a:prstGeom>
          <a:noFill/>
          <a:ln w="38100" cap="flat" cmpd="sng" algn="ctr">
            <a:solidFill>
              <a:srgbClr val="FF0000"/>
            </a:solidFill>
            <a:prstDash val="solid"/>
            <a:round/>
            <a:headEnd type="none" w="med" len="med"/>
            <a:tailEnd type="triangle"/>
          </a:ln>
          <a:effectLst/>
        </p:spPr>
      </p:cxnSp>
      <p:sp>
        <p:nvSpPr>
          <p:cNvPr id="29" name="Oval 4"/>
          <p:cNvSpPr>
            <a:spLocks noChangeArrowheads="1"/>
          </p:cNvSpPr>
          <p:nvPr/>
        </p:nvSpPr>
        <p:spPr bwMode="auto">
          <a:xfrm>
            <a:off x="962890" y="3454940"/>
            <a:ext cx="762000" cy="545578"/>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30" name="Straight Arrow Connector 29"/>
          <p:cNvCxnSpPr>
            <a:endCxn id="29" idx="6"/>
          </p:cNvCxnSpPr>
          <p:nvPr/>
        </p:nvCxnSpPr>
        <p:spPr bwMode="auto">
          <a:xfrm flipH="1" flipV="1">
            <a:off x="1724890" y="3727729"/>
            <a:ext cx="1524000" cy="32011"/>
          </a:xfrm>
          <a:prstGeom prst="straightConnector1">
            <a:avLst/>
          </a:prstGeom>
          <a:noFill/>
          <a:ln w="38100" cap="flat" cmpd="sng" algn="ctr">
            <a:solidFill>
              <a:srgbClr val="FF0000"/>
            </a:solidFill>
            <a:prstDash val="solid"/>
            <a:round/>
            <a:headEnd type="none" w="med" len="med"/>
            <a:tailEnd type="triangle"/>
          </a:ln>
          <a:effectLst/>
        </p:spPr>
      </p:cxnSp>
      <p:sp>
        <p:nvSpPr>
          <p:cNvPr id="33" name="Oval 4"/>
          <p:cNvSpPr>
            <a:spLocks noChangeArrowheads="1"/>
          </p:cNvSpPr>
          <p:nvPr/>
        </p:nvSpPr>
        <p:spPr bwMode="auto">
          <a:xfrm>
            <a:off x="581624" y="2568284"/>
            <a:ext cx="2826268"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34" name="Oval 4"/>
          <p:cNvSpPr>
            <a:spLocks noChangeArrowheads="1"/>
          </p:cNvSpPr>
          <p:nvPr/>
        </p:nvSpPr>
        <p:spPr bwMode="auto">
          <a:xfrm>
            <a:off x="660222" y="5015081"/>
            <a:ext cx="2027982"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32" name="Straight Arrow Connector 31"/>
          <p:cNvCxnSpPr>
            <a:endCxn id="33" idx="6"/>
          </p:cNvCxnSpPr>
          <p:nvPr/>
        </p:nvCxnSpPr>
        <p:spPr bwMode="auto">
          <a:xfrm flipH="1" flipV="1">
            <a:off x="3407892" y="2762251"/>
            <a:ext cx="733111" cy="16628"/>
          </a:xfrm>
          <a:prstGeom prst="straightConnector1">
            <a:avLst/>
          </a:prstGeom>
          <a:noFill/>
          <a:ln w="38100" cap="flat" cmpd="sng" algn="ctr">
            <a:solidFill>
              <a:srgbClr val="FF0000"/>
            </a:solidFill>
            <a:prstDash val="solid"/>
            <a:round/>
            <a:headEnd type="none" w="med" len="med"/>
            <a:tailEnd type="triangle"/>
          </a:ln>
          <a:effectLst/>
        </p:spPr>
      </p:cxnSp>
      <p:pic>
        <p:nvPicPr>
          <p:cNvPr id="18" name="Picture 2" descr="NJ NJ" title="NJ NJ"/>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192" t="9087" r="7581" b="8686"/>
          <a:stretch/>
        </p:blipFill>
        <p:spPr bwMode="auto">
          <a:xfrm>
            <a:off x="0" y="348268"/>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17418" y="6057900"/>
            <a:ext cx="6647974" cy="369332"/>
          </a:xfrm>
          <a:prstGeom prst="rect">
            <a:avLst/>
          </a:prstGeom>
          <a:noFill/>
        </p:spPr>
        <p:txBody>
          <a:bodyPr wrap="none" rtlCol="0">
            <a:spAutoFit/>
          </a:bodyPr>
          <a:lstStyle/>
          <a:p>
            <a:r>
              <a:rPr lang="en-US" dirty="0">
                <a:solidFill>
                  <a:srgbClr val="FF0000"/>
                </a:solidFill>
              </a:rPr>
              <a:t>* If no state return to complete, choose None as Resident State</a:t>
            </a:r>
          </a:p>
        </p:txBody>
      </p:sp>
      <p:sp>
        <p:nvSpPr>
          <p:cNvPr id="20" name="TextBox 19" descr="NJ (cont'd)" title="NJ (cont'd)">
            <a:extLst>
              <a:ext uri="{FF2B5EF4-FFF2-40B4-BE49-F238E27FC236}">
                <a16:creationId xmlns:a16="http://schemas.microsoft.com/office/drawing/2014/main" id="{A3708E66-9D9E-418F-AC9F-A7F311BB4481}"/>
              </a:ext>
            </a:extLst>
          </p:cNvPr>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Tree>
    <p:extLst>
      <p:ext uri="{BB962C8B-B14F-4D97-AF65-F5344CB8AC3E}">
        <p14:creationId xmlns:p14="http://schemas.microsoft.com/office/powerpoint/2010/main" val="893432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autoUpdateAnimBg="0"/>
      <p:bldP spid="33" grpId="0" animBg="1" autoUpdateAnimBg="0"/>
      <p:bldP spid="34"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TS – TaxSlayer Automatically Starts NJ Return</a:t>
            </a:r>
          </a:p>
        </p:txBody>
      </p:sp>
      <p:sp>
        <p:nvSpPr>
          <p:cNvPr id="3" name="Content Placeholder 2"/>
          <p:cNvSpPr>
            <a:spLocks noGrp="1"/>
          </p:cNvSpPr>
          <p:nvPr>
            <p:ph idx="1"/>
          </p:nvPr>
        </p:nvSpPr>
        <p:spPr/>
        <p:txBody>
          <a:bodyPr>
            <a:normAutofit fontScale="92500" lnSpcReduction="20000"/>
          </a:bodyPr>
          <a:lstStyle/>
          <a:p>
            <a:r>
              <a:rPr lang="en-US" dirty="0"/>
              <a:t> Based on Resident State as of 12/31 entry, TaxSlayer automatically starts the appropriate state return</a:t>
            </a:r>
          </a:p>
          <a:p>
            <a:pPr lvl="1"/>
            <a:r>
              <a:rPr lang="en-US" dirty="0"/>
              <a:t>Makes NJ refund monitor available as soon as first income entry is made  </a:t>
            </a:r>
          </a:p>
          <a:p>
            <a:r>
              <a:rPr lang="en-US" dirty="0"/>
              <a:t> To start the NJ return, must answer 4 basic questions:</a:t>
            </a:r>
          </a:p>
          <a:p>
            <a:pPr lvl="1"/>
            <a:r>
              <a:rPr lang="en-US" dirty="0"/>
              <a:t> County/Municipality code </a:t>
            </a:r>
          </a:p>
          <a:p>
            <a:pPr lvl="1"/>
            <a:r>
              <a:rPr lang="en-US" dirty="0"/>
              <a:t> Health insurance for dependents </a:t>
            </a:r>
          </a:p>
          <a:p>
            <a:pPr lvl="1"/>
            <a:r>
              <a:rPr lang="en-US" dirty="0"/>
              <a:t> Gubernatorial Elections Fund</a:t>
            </a:r>
          </a:p>
          <a:p>
            <a:pPr lvl="1"/>
            <a:r>
              <a:rPr lang="en-US" dirty="0"/>
              <a:t> Taxpayer/Spouse PINs (created by counselor)</a:t>
            </a:r>
          </a:p>
          <a:p>
            <a:pPr lvl="1">
              <a:buNone/>
            </a:pPr>
            <a:endParaRPr lang="en-US" dirty="0"/>
          </a:p>
          <a:p>
            <a:endParaRPr lang="en-US" dirty="0"/>
          </a:p>
          <a:p>
            <a:pPr lvl="1"/>
            <a:endParaRPr lang="en-US" dirty="0"/>
          </a:p>
        </p:txBody>
      </p:sp>
      <p:pic>
        <p:nvPicPr>
          <p:cNvPr id="9"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7" name="Slide Number Placeholder 6"/>
          <p:cNvSpPr>
            <a:spLocks noGrp="1"/>
          </p:cNvSpPr>
          <p:nvPr>
            <p:ph type="sldNum" sz="quarter" idx="11"/>
          </p:nvPr>
        </p:nvSpPr>
        <p:spPr/>
        <p:txBody>
          <a:bodyPr/>
          <a:lstStyle/>
          <a:p>
            <a:fld id="{251E97C6-B5EA-4059-8D5E-F0990EFE7977}" type="slidenum">
              <a:rPr lang="en-US" smtClean="0"/>
              <a:pPr/>
              <a:t>18</a:t>
            </a:fld>
            <a:endParaRPr lang="en-US" dirty="0"/>
          </a:p>
        </p:txBody>
      </p:sp>
      <p:pic>
        <p:nvPicPr>
          <p:cNvPr id="10" name="Picture 9" descr="NJ TaxSlayer" title="NJ TaxSlayer"/>
          <p:cNvPicPr>
            <a:picLocks noChangeAspect="1"/>
          </p:cNvPicPr>
          <p:nvPr/>
        </p:nvPicPr>
        <p:blipFill>
          <a:blip r:embed="rId4"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164093815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609600" y="1571625"/>
            <a:ext cx="7748588" cy="4543425"/>
          </a:xfrm>
          <a:prstGeom prst="rect">
            <a:avLst/>
          </a:prstGeom>
        </p:spPr>
      </p:pic>
      <p:sp>
        <p:nvSpPr>
          <p:cNvPr id="2" name="Title 1"/>
          <p:cNvSpPr>
            <a:spLocks noGrp="1"/>
          </p:cNvSpPr>
          <p:nvPr>
            <p:ph type="title"/>
          </p:nvPr>
        </p:nvSpPr>
        <p:spPr>
          <a:xfrm>
            <a:off x="609600" y="277813"/>
            <a:ext cx="8077200" cy="1011160"/>
          </a:xfrm>
        </p:spPr>
        <p:txBody>
          <a:bodyPr>
            <a:normAutofit/>
          </a:bodyPr>
          <a:lstStyle/>
          <a:p>
            <a:r>
              <a:rPr lang="en-US" sz="3800" dirty="0">
                <a:ea typeface="Calibri"/>
              </a:rPr>
              <a:t>TS – Basic Questions to Start NJ Return</a:t>
            </a:r>
            <a:endParaRPr lang="en-US" dirty="0"/>
          </a:p>
        </p:txBody>
      </p:sp>
      <p:pic>
        <p:nvPicPr>
          <p:cNvPr id="9"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7" name="Slide Number Placeholder 6"/>
          <p:cNvSpPr>
            <a:spLocks noGrp="1"/>
          </p:cNvSpPr>
          <p:nvPr>
            <p:ph type="sldNum" sz="quarter" idx="11"/>
          </p:nvPr>
        </p:nvSpPr>
        <p:spPr/>
        <p:txBody>
          <a:bodyPr/>
          <a:lstStyle/>
          <a:p>
            <a:fld id="{251E97C6-B5EA-4059-8D5E-F0990EFE7977}" type="slidenum">
              <a:rPr lang="en-US" smtClean="0"/>
              <a:pPr/>
              <a:t>19</a:t>
            </a:fld>
            <a:endParaRPr lang="en-US" dirty="0"/>
          </a:p>
        </p:txBody>
      </p:sp>
      <p:pic>
        <p:nvPicPr>
          <p:cNvPr id="10" name="Picture 9" descr="NJ TaxSlayer" title="NJ TaxSlayer"/>
          <p:cNvPicPr>
            <a:picLocks noChangeAspect="1"/>
          </p:cNvPicPr>
          <p:nvPr/>
        </p:nvPicPr>
        <p:blipFill>
          <a:blip r:embed="rId5" cstate="print"/>
          <a:stretch>
            <a:fillRect/>
          </a:stretch>
        </p:blipFill>
        <p:spPr>
          <a:xfrm>
            <a:off x="0" y="990600"/>
            <a:ext cx="612648" cy="163373"/>
          </a:xfrm>
          <a:prstGeom prst="rect">
            <a:avLst/>
          </a:prstGeom>
        </p:spPr>
      </p:pic>
      <p:sp>
        <p:nvSpPr>
          <p:cNvPr id="11" name="Oval 5"/>
          <p:cNvSpPr>
            <a:spLocks noChangeArrowheads="1"/>
          </p:cNvSpPr>
          <p:nvPr/>
        </p:nvSpPr>
        <p:spPr bwMode="auto">
          <a:xfrm>
            <a:off x="6141720" y="1938528"/>
            <a:ext cx="2216468" cy="578408"/>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2" name="TextBox 11"/>
          <p:cNvSpPr txBox="1"/>
          <p:nvPr/>
        </p:nvSpPr>
        <p:spPr>
          <a:xfrm>
            <a:off x="3846286" y="1843314"/>
            <a:ext cx="2121093" cy="369332"/>
          </a:xfrm>
          <a:prstGeom prst="rect">
            <a:avLst/>
          </a:prstGeom>
          <a:solidFill>
            <a:schemeClr val="accent5">
              <a:lumMod val="75000"/>
            </a:schemeClr>
          </a:solidFill>
          <a:ln>
            <a:solidFill>
              <a:srgbClr val="002060"/>
            </a:solidFill>
          </a:ln>
        </p:spPr>
        <p:txBody>
          <a:bodyPr wrap="none" rtlCol="0">
            <a:spAutoFit/>
          </a:bodyPr>
          <a:lstStyle/>
          <a:p>
            <a:r>
              <a:rPr lang="en-US" b="1" dirty="0"/>
              <a:t>Municipality code</a:t>
            </a:r>
          </a:p>
        </p:txBody>
      </p:sp>
      <p:cxnSp>
        <p:nvCxnSpPr>
          <p:cNvPr id="13" name="Straight Arrow Connector 12"/>
          <p:cNvCxnSpPr>
            <a:stCxn id="12" idx="3"/>
            <a:endCxn id="11" idx="2"/>
          </p:cNvCxnSpPr>
          <p:nvPr/>
        </p:nvCxnSpPr>
        <p:spPr bwMode="auto">
          <a:xfrm>
            <a:off x="5967379" y="2027980"/>
            <a:ext cx="174341" cy="199752"/>
          </a:xfrm>
          <a:prstGeom prst="straightConnector1">
            <a:avLst/>
          </a:prstGeom>
          <a:noFill/>
          <a:ln w="38100" cap="flat" cmpd="sng" algn="ctr">
            <a:solidFill>
              <a:srgbClr val="FF0000"/>
            </a:solidFill>
            <a:prstDash val="solid"/>
            <a:round/>
            <a:headEnd type="none" w="med" len="med"/>
            <a:tailEnd type="triangle"/>
          </a:ln>
          <a:effectLst/>
        </p:spPr>
      </p:cxnSp>
      <p:sp>
        <p:nvSpPr>
          <p:cNvPr id="16" name="TextBox 15"/>
          <p:cNvSpPr txBox="1"/>
          <p:nvPr/>
        </p:nvSpPr>
        <p:spPr>
          <a:xfrm>
            <a:off x="2496457" y="2728686"/>
            <a:ext cx="3467616" cy="369332"/>
          </a:xfrm>
          <a:prstGeom prst="rect">
            <a:avLst/>
          </a:prstGeom>
          <a:solidFill>
            <a:schemeClr val="accent5">
              <a:lumMod val="75000"/>
            </a:schemeClr>
          </a:solidFill>
          <a:ln>
            <a:solidFill>
              <a:srgbClr val="002060"/>
            </a:solidFill>
          </a:ln>
        </p:spPr>
        <p:txBody>
          <a:bodyPr wrap="none" rtlCol="0">
            <a:spAutoFit/>
          </a:bodyPr>
          <a:lstStyle/>
          <a:p>
            <a:r>
              <a:rPr lang="en-US" b="1" dirty="0"/>
              <a:t>Dependents health insurance </a:t>
            </a:r>
          </a:p>
        </p:txBody>
      </p:sp>
      <p:sp>
        <p:nvSpPr>
          <p:cNvPr id="17" name="Oval 4"/>
          <p:cNvSpPr>
            <a:spLocks noChangeArrowheads="1"/>
          </p:cNvSpPr>
          <p:nvPr/>
        </p:nvSpPr>
        <p:spPr bwMode="auto">
          <a:xfrm>
            <a:off x="6547951" y="2557956"/>
            <a:ext cx="478971" cy="35689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18" name="Straight Arrow Connector 17"/>
          <p:cNvCxnSpPr>
            <a:stCxn id="16" idx="3"/>
            <a:endCxn id="17" idx="3"/>
          </p:cNvCxnSpPr>
          <p:nvPr/>
        </p:nvCxnSpPr>
        <p:spPr bwMode="auto">
          <a:xfrm flipV="1">
            <a:off x="5964073" y="2862582"/>
            <a:ext cx="654022" cy="50770"/>
          </a:xfrm>
          <a:prstGeom prst="straightConnector1">
            <a:avLst/>
          </a:prstGeom>
          <a:noFill/>
          <a:ln w="38100" cap="flat" cmpd="sng" algn="ctr">
            <a:solidFill>
              <a:srgbClr val="FF0000"/>
            </a:solidFill>
            <a:prstDash val="solid"/>
            <a:round/>
            <a:headEnd type="none" w="med" len="med"/>
            <a:tailEnd type="triangle"/>
          </a:ln>
          <a:effectLst/>
        </p:spPr>
      </p:cxnSp>
      <p:sp>
        <p:nvSpPr>
          <p:cNvPr id="22" name="TextBox 21"/>
          <p:cNvSpPr txBox="1"/>
          <p:nvPr/>
        </p:nvSpPr>
        <p:spPr>
          <a:xfrm>
            <a:off x="2394857" y="3396343"/>
            <a:ext cx="3288080" cy="369332"/>
          </a:xfrm>
          <a:prstGeom prst="rect">
            <a:avLst/>
          </a:prstGeom>
          <a:solidFill>
            <a:schemeClr val="accent5">
              <a:lumMod val="75000"/>
            </a:schemeClr>
          </a:solidFill>
          <a:ln>
            <a:solidFill>
              <a:schemeClr val="accent5">
                <a:lumMod val="50000"/>
              </a:schemeClr>
            </a:solidFill>
          </a:ln>
        </p:spPr>
        <p:txBody>
          <a:bodyPr wrap="none" rtlCol="0">
            <a:spAutoFit/>
          </a:bodyPr>
          <a:lstStyle/>
          <a:p>
            <a:r>
              <a:rPr lang="en-US" b="1" dirty="0"/>
              <a:t>Gubernatorial Election Fund</a:t>
            </a:r>
          </a:p>
        </p:txBody>
      </p:sp>
      <p:sp>
        <p:nvSpPr>
          <p:cNvPr id="23" name="Oval 4"/>
          <p:cNvSpPr>
            <a:spLocks noChangeArrowheads="1"/>
          </p:cNvSpPr>
          <p:nvPr/>
        </p:nvSpPr>
        <p:spPr bwMode="auto">
          <a:xfrm>
            <a:off x="6544997" y="3386327"/>
            <a:ext cx="402383"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24" name="Oval 4"/>
          <p:cNvSpPr>
            <a:spLocks noChangeArrowheads="1"/>
          </p:cNvSpPr>
          <p:nvPr/>
        </p:nvSpPr>
        <p:spPr bwMode="auto">
          <a:xfrm>
            <a:off x="6544997" y="3777829"/>
            <a:ext cx="387869"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25" name="Straight Arrow Connector 24"/>
          <p:cNvCxnSpPr>
            <a:endCxn id="23" idx="2"/>
          </p:cNvCxnSpPr>
          <p:nvPr/>
        </p:nvCxnSpPr>
        <p:spPr bwMode="auto">
          <a:xfrm flipV="1">
            <a:off x="5733143" y="3580294"/>
            <a:ext cx="811854" cy="4735"/>
          </a:xfrm>
          <a:prstGeom prst="straightConnector1">
            <a:avLst/>
          </a:prstGeom>
          <a:noFill/>
          <a:ln w="38100" cap="flat" cmpd="sng" algn="ctr">
            <a:solidFill>
              <a:srgbClr val="FF0000"/>
            </a:solidFill>
            <a:prstDash val="solid"/>
            <a:round/>
            <a:headEnd type="none" w="med" len="med"/>
            <a:tailEnd type="triangle"/>
          </a:ln>
          <a:effectLst/>
        </p:spPr>
      </p:cxnSp>
      <p:cxnSp>
        <p:nvCxnSpPr>
          <p:cNvPr id="28" name="Straight Arrow Connector 27"/>
          <p:cNvCxnSpPr>
            <a:stCxn id="22" idx="3"/>
            <a:endCxn id="24" idx="2"/>
          </p:cNvCxnSpPr>
          <p:nvPr/>
        </p:nvCxnSpPr>
        <p:spPr bwMode="auto">
          <a:xfrm>
            <a:off x="5682937" y="3581009"/>
            <a:ext cx="862060" cy="390787"/>
          </a:xfrm>
          <a:prstGeom prst="straightConnector1">
            <a:avLst/>
          </a:prstGeom>
          <a:noFill/>
          <a:ln w="38100" cap="flat" cmpd="sng" algn="ctr">
            <a:solidFill>
              <a:srgbClr val="FF0000"/>
            </a:solidFill>
            <a:prstDash val="solid"/>
            <a:round/>
            <a:headEnd type="none" w="med" len="med"/>
            <a:tailEnd type="triangle"/>
          </a:ln>
          <a:effectLst/>
        </p:spPr>
      </p:cxnSp>
      <p:sp>
        <p:nvSpPr>
          <p:cNvPr id="33" name="TextBox 32"/>
          <p:cNvSpPr txBox="1"/>
          <p:nvPr/>
        </p:nvSpPr>
        <p:spPr>
          <a:xfrm>
            <a:off x="1959430" y="4412343"/>
            <a:ext cx="3657600" cy="646331"/>
          </a:xfrm>
          <a:prstGeom prst="rect">
            <a:avLst/>
          </a:prstGeom>
          <a:solidFill>
            <a:schemeClr val="accent5">
              <a:lumMod val="75000"/>
            </a:schemeClr>
          </a:solidFill>
          <a:ln>
            <a:solidFill>
              <a:srgbClr val="002060"/>
            </a:solidFill>
          </a:ln>
        </p:spPr>
        <p:txBody>
          <a:bodyPr wrap="square" rtlCol="0">
            <a:spAutoFit/>
          </a:bodyPr>
          <a:lstStyle/>
          <a:p>
            <a:r>
              <a:rPr lang="en-US" b="1" dirty="0"/>
              <a:t>NJ PIN; does not have to match Federal PIN</a:t>
            </a:r>
          </a:p>
        </p:txBody>
      </p:sp>
      <p:sp>
        <p:nvSpPr>
          <p:cNvPr id="34" name="Oval 4"/>
          <p:cNvSpPr>
            <a:spLocks noChangeArrowheads="1"/>
          </p:cNvSpPr>
          <p:nvPr/>
        </p:nvSpPr>
        <p:spPr bwMode="auto">
          <a:xfrm>
            <a:off x="6544997" y="4445864"/>
            <a:ext cx="634611"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35" name="Oval 4"/>
          <p:cNvSpPr>
            <a:spLocks noChangeArrowheads="1"/>
          </p:cNvSpPr>
          <p:nvPr/>
        </p:nvSpPr>
        <p:spPr bwMode="auto">
          <a:xfrm>
            <a:off x="6486939" y="4801413"/>
            <a:ext cx="692669"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36" name="Straight Arrow Connector 35"/>
          <p:cNvCxnSpPr>
            <a:stCxn id="33" idx="3"/>
            <a:endCxn id="34" idx="2"/>
          </p:cNvCxnSpPr>
          <p:nvPr/>
        </p:nvCxnSpPr>
        <p:spPr bwMode="auto">
          <a:xfrm flipV="1">
            <a:off x="5617030" y="4639831"/>
            <a:ext cx="927967" cy="95678"/>
          </a:xfrm>
          <a:prstGeom prst="straightConnector1">
            <a:avLst/>
          </a:prstGeom>
          <a:noFill/>
          <a:ln w="38100" cap="flat" cmpd="sng" algn="ctr">
            <a:solidFill>
              <a:srgbClr val="FF0000"/>
            </a:solidFill>
            <a:prstDash val="solid"/>
            <a:round/>
            <a:headEnd type="none" w="med" len="med"/>
            <a:tailEnd type="triangle"/>
          </a:ln>
          <a:effectLst/>
        </p:spPr>
      </p:cxnSp>
      <p:cxnSp>
        <p:nvCxnSpPr>
          <p:cNvPr id="39" name="Straight Arrow Connector 38"/>
          <p:cNvCxnSpPr>
            <a:stCxn id="33" idx="3"/>
            <a:endCxn id="35" idx="2"/>
          </p:cNvCxnSpPr>
          <p:nvPr/>
        </p:nvCxnSpPr>
        <p:spPr bwMode="auto">
          <a:xfrm>
            <a:off x="5617030" y="4735509"/>
            <a:ext cx="869909" cy="259871"/>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5625518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autoUpdateAnimBg="0"/>
      <p:bldP spid="23" grpId="0" animBg="1" autoUpdateAnimBg="0"/>
      <p:bldP spid="24" grpId="0" animBg="1" autoUpdateAnimBg="0"/>
      <p:bldP spid="34" grpId="0" animBg="1" autoUpdateAnimBg="0"/>
      <p:bldP spid="35"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TS – General TaxSlayer Hints</a:t>
            </a:r>
            <a:endParaRPr lang="en-US" dirty="0"/>
          </a:p>
        </p:txBody>
      </p:sp>
      <p:sp>
        <p:nvSpPr>
          <p:cNvPr id="3" name="Content Placeholder 2"/>
          <p:cNvSpPr>
            <a:spLocks noGrp="1"/>
          </p:cNvSpPr>
          <p:nvPr>
            <p:ph idx="1"/>
          </p:nvPr>
        </p:nvSpPr>
        <p:spPr/>
        <p:txBody>
          <a:bodyPr>
            <a:normAutofit fontScale="85000" lnSpcReduction="20000"/>
          </a:bodyPr>
          <a:lstStyle/>
          <a:p>
            <a:r>
              <a:rPr lang="en-US" dirty="0"/>
              <a:t> Log in to TaxSlayer by following directions provided by your district</a:t>
            </a:r>
          </a:p>
          <a:p>
            <a:r>
              <a:rPr lang="en-US" dirty="0"/>
              <a:t> Welcome page allows you to start a new return or do a client search for an existing return</a:t>
            </a:r>
          </a:p>
          <a:p>
            <a:r>
              <a:rPr lang="en-US" dirty="0"/>
              <a:t> Once in a return, you can move from one return to another by clicking on Save and Exit Return in left column or by clicking on client name at top right and then Your Office.  Brings you to Welcome page</a:t>
            </a:r>
          </a:p>
          <a:p>
            <a:r>
              <a:rPr lang="en-US" dirty="0"/>
              <a:t> Seven main sections to TaxSlayer (left column):</a:t>
            </a:r>
          </a:p>
          <a:p>
            <a:pPr lvl="1"/>
            <a:r>
              <a:rPr lang="en-US" dirty="0"/>
              <a:t> Basic Information</a:t>
            </a:r>
          </a:p>
          <a:p>
            <a:pPr lvl="1"/>
            <a:r>
              <a:rPr lang="en-US" dirty="0"/>
              <a:t> Federal Section</a:t>
            </a:r>
          </a:p>
          <a:p>
            <a:pPr lvl="1"/>
            <a:r>
              <a:rPr lang="en-US" dirty="0"/>
              <a:t> Health Insurance</a:t>
            </a:r>
          </a:p>
          <a:p>
            <a:endParaRPr lang="en-US" dirty="0"/>
          </a:p>
        </p:txBody>
      </p:sp>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a:t>
            </a:fld>
            <a:endParaRPr lang="en-US" dirty="0"/>
          </a:p>
        </p:txBody>
      </p:sp>
      <p:pic>
        <p:nvPicPr>
          <p:cNvPr id="9" name="Picture 8" descr="NJ TaxSlayer" title="NJ TaxSlayer"/>
          <p:cNvPicPr>
            <a:picLocks noChangeAspect="1"/>
          </p:cNvPicPr>
          <p:nvPr/>
        </p:nvPicPr>
        <p:blipFill>
          <a:blip r:embed="rId3" cstate="print"/>
          <a:stretch>
            <a:fillRect/>
          </a:stretch>
        </p:blipFill>
        <p:spPr>
          <a:xfrm>
            <a:off x="0" y="685800"/>
            <a:ext cx="612648" cy="163373"/>
          </a:xfrm>
          <a:prstGeom prst="rect">
            <a:avLst/>
          </a:prstGeom>
        </p:spPr>
      </p:pic>
    </p:spTree>
    <p:extLst>
      <p:ext uri="{BB962C8B-B14F-4D97-AF65-F5344CB8AC3E}">
        <p14:creationId xmlns:p14="http://schemas.microsoft.com/office/powerpoint/2010/main" val="31308509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TS – Dependent Information</a:t>
            </a:r>
            <a:endParaRPr lang="en-US" sz="2400" dirty="0">
              <a:solidFill>
                <a:srgbClr val="0070C0"/>
              </a:solidFill>
            </a:endParaRPr>
          </a:p>
        </p:txBody>
      </p:sp>
      <p:sp>
        <p:nvSpPr>
          <p:cNvPr id="3" name="Content Placeholder 2"/>
          <p:cNvSpPr>
            <a:spLocks noGrp="1"/>
          </p:cNvSpPr>
          <p:nvPr>
            <p:ph idx="1"/>
          </p:nvPr>
        </p:nvSpPr>
        <p:spPr>
          <a:xfrm>
            <a:off x="609599" y="1515649"/>
            <a:ext cx="8221249" cy="4808951"/>
          </a:xfrm>
        </p:spPr>
        <p:txBody>
          <a:bodyPr>
            <a:normAutofit fontScale="92500" lnSpcReduction="20000"/>
          </a:bodyPr>
          <a:lstStyle/>
          <a:p>
            <a:r>
              <a:rPr lang="en-US" sz="3200" dirty="0"/>
              <a:t> To enter information about a dependent and/or qualifying person:</a:t>
            </a:r>
          </a:p>
          <a:p>
            <a:pPr lvl="1"/>
            <a:r>
              <a:rPr lang="en-US" dirty="0"/>
              <a:t> Name (Last name pre-populated based on taxpayer’s; change if necessary)</a:t>
            </a:r>
          </a:p>
          <a:p>
            <a:pPr lvl="1"/>
            <a:r>
              <a:rPr lang="en-US" dirty="0"/>
              <a:t> Date of Birth </a:t>
            </a:r>
          </a:p>
          <a:p>
            <a:pPr lvl="1"/>
            <a:r>
              <a:rPr lang="en-US" dirty="0"/>
              <a:t> Social Security # </a:t>
            </a:r>
          </a:p>
          <a:p>
            <a:pPr lvl="1"/>
            <a:r>
              <a:rPr lang="en-US" dirty="0"/>
              <a:t> Relationship</a:t>
            </a:r>
          </a:p>
          <a:p>
            <a:pPr lvl="1"/>
            <a:r>
              <a:rPr lang="en-US" dirty="0"/>
              <a:t> Number of months living in home</a:t>
            </a:r>
          </a:p>
          <a:p>
            <a:pPr lvl="2"/>
            <a:r>
              <a:rPr lang="en-US" dirty="0"/>
              <a:t> If dependent was born/adopted/died or was temporarily absent in tax year, # of months is 12</a:t>
            </a:r>
          </a:p>
          <a:p>
            <a:pPr lvl="2"/>
            <a:r>
              <a:rPr lang="en-US" dirty="0"/>
              <a:t> Can choose reason if dependent did not live in home (lived in Canada or Mexico, divorced/separated, kidnapped, etc.)</a:t>
            </a:r>
          </a:p>
          <a:p>
            <a:pPr lvl="1"/>
            <a:r>
              <a:rPr lang="en-US" dirty="0"/>
              <a:t>Other situation-specific questions </a:t>
            </a:r>
          </a:p>
          <a:p>
            <a:pPr lvl="2"/>
            <a:endParaRPr lang="en-US" dirty="0"/>
          </a:p>
          <a:p>
            <a:pPr lvl="1">
              <a:buNone/>
            </a:pPr>
            <a:endParaRPr lang="en-US" dirty="0"/>
          </a:p>
        </p:txBody>
      </p:sp>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20</a:t>
            </a:fld>
            <a:endParaRPr lang="en-US" dirty="0"/>
          </a:p>
        </p:txBody>
      </p:sp>
      <p:pic>
        <p:nvPicPr>
          <p:cNvPr id="9" name="Picture 8" descr="NJ TaxSlayer" title="NJ TaxSlayer"/>
          <p:cNvPicPr>
            <a:picLocks noChangeAspect="1"/>
          </p:cNvPicPr>
          <p:nvPr/>
        </p:nvPicPr>
        <p:blipFill>
          <a:blip r:embed="rId3" cstate="print"/>
          <a:stretch>
            <a:fillRect/>
          </a:stretch>
        </p:blipFill>
        <p:spPr>
          <a:xfrm>
            <a:off x="0" y="685800"/>
            <a:ext cx="612648" cy="163373"/>
          </a:xfrm>
          <a:prstGeom prst="rect">
            <a:avLst/>
          </a:prstGeom>
        </p:spPr>
      </p:pic>
    </p:spTree>
    <p:extLst>
      <p:ext uri="{BB962C8B-B14F-4D97-AF65-F5344CB8AC3E}">
        <p14:creationId xmlns:p14="http://schemas.microsoft.com/office/powerpoint/2010/main" val="227320143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rotWithShape="1">
          <a:blip r:embed="rId3"/>
          <a:srcRect l="17750" t="5999" r="31656" b="19922"/>
          <a:stretch/>
        </p:blipFill>
        <p:spPr>
          <a:xfrm>
            <a:off x="609600" y="1596571"/>
            <a:ext cx="7676444" cy="4352673"/>
          </a:xfrm>
          <a:prstGeom prst="rect">
            <a:avLst/>
          </a:prstGeom>
        </p:spPr>
      </p:pic>
      <p:sp>
        <p:nvSpPr>
          <p:cNvPr id="2" name="Title 1"/>
          <p:cNvSpPr>
            <a:spLocks noGrp="1"/>
          </p:cNvSpPr>
          <p:nvPr>
            <p:ph type="title"/>
          </p:nvPr>
        </p:nvSpPr>
        <p:spPr/>
        <p:txBody>
          <a:bodyPr>
            <a:normAutofit/>
          </a:bodyPr>
          <a:lstStyle/>
          <a:p>
            <a:r>
              <a:rPr lang="en-US" altLang="en-US" dirty="0"/>
              <a:t>TS – Dependent Information</a:t>
            </a:r>
            <a:br>
              <a:rPr lang="en-US" altLang="en-US" dirty="0"/>
            </a:br>
            <a:r>
              <a:rPr lang="en-US" sz="2400" dirty="0">
                <a:solidFill>
                  <a:srgbClr val="0070C0"/>
                </a:solidFill>
              </a:rPr>
              <a:t>Basic Information \ Dependents\Qualifying Person</a:t>
            </a:r>
          </a:p>
        </p:txBody>
      </p:sp>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21</a:t>
            </a:fld>
            <a:endParaRPr lang="en-US" dirty="0"/>
          </a:p>
        </p:txBody>
      </p:sp>
      <p:pic>
        <p:nvPicPr>
          <p:cNvPr id="9" name="Picture 8" descr="NJ TaxSlayer" title="NJ TaxSlayer"/>
          <p:cNvPicPr>
            <a:picLocks noChangeAspect="1"/>
          </p:cNvPicPr>
          <p:nvPr/>
        </p:nvPicPr>
        <p:blipFill>
          <a:blip r:embed="rId4" cstate="print"/>
          <a:stretch>
            <a:fillRect/>
          </a:stretch>
        </p:blipFill>
        <p:spPr>
          <a:xfrm>
            <a:off x="0" y="685800"/>
            <a:ext cx="612648" cy="163373"/>
          </a:xfrm>
          <a:prstGeom prst="rect">
            <a:avLst/>
          </a:prstGeom>
        </p:spPr>
      </p:pic>
      <p:sp>
        <p:nvSpPr>
          <p:cNvPr id="10" name="TextBox 9"/>
          <p:cNvSpPr txBox="1"/>
          <p:nvPr/>
        </p:nvSpPr>
        <p:spPr>
          <a:xfrm>
            <a:off x="5741883" y="1791093"/>
            <a:ext cx="813043" cy="369332"/>
          </a:xfrm>
          <a:prstGeom prst="rect">
            <a:avLst/>
          </a:prstGeom>
          <a:solidFill>
            <a:schemeClr val="accent5">
              <a:lumMod val="75000"/>
            </a:schemeClr>
          </a:solidFill>
          <a:ln>
            <a:solidFill>
              <a:srgbClr val="002060"/>
            </a:solidFill>
          </a:ln>
        </p:spPr>
        <p:txBody>
          <a:bodyPr wrap="none" rtlCol="0">
            <a:spAutoFit/>
          </a:bodyPr>
          <a:lstStyle/>
          <a:p>
            <a:r>
              <a:rPr lang="en-US" b="1" dirty="0"/>
              <a:t>Name</a:t>
            </a:r>
          </a:p>
        </p:txBody>
      </p:sp>
      <p:sp>
        <p:nvSpPr>
          <p:cNvPr id="11" name="Oval 4"/>
          <p:cNvSpPr>
            <a:spLocks noChangeArrowheads="1"/>
          </p:cNvSpPr>
          <p:nvPr/>
        </p:nvSpPr>
        <p:spPr bwMode="auto">
          <a:xfrm>
            <a:off x="609600" y="2164973"/>
            <a:ext cx="4858269"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12" name="Straight Arrow Connector 11"/>
          <p:cNvCxnSpPr>
            <a:stCxn id="10" idx="1"/>
          </p:cNvCxnSpPr>
          <p:nvPr/>
        </p:nvCxnSpPr>
        <p:spPr bwMode="auto">
          <a:xfrm flipH="1">
            <a:off x="5016169" y="1975759"/>
            <a:ext cx="725714" cy="265277"/>
          </a:xfrm>
          <a:prstGeom prst="straightConnector1">
            <a:avLst/>
          </a:prstGeom>
          <a:noFill/>
          <a:ln w="38100" cap="flat" cmpd="sng" algn="ctr">
            <a:solidFill>
              <a:srgbClr val="FF0000"/>
            </a:solidFill>
            <a:prstDash val="solid"/>
            <a:round/>
            <a:headEnd type="none" w="med" len="med"/>
            <a:tailEnd type="triangle"/>
          </a:ln>
          <a:effectLst/>
        </p:spPr>
      </p:cxnSp>
      <p:sp>
        <p:nvSpPr>
          <p:cNvPr id="16" name="TextBox 15"/>
          <p:cNvSpPr txBox="1"/>
          <p:nvPr/>
        </p:nvSpPr>
        <p:spPr>
          <a:xfrm>
            <a:off x="3862412" y="2537665"/>
            <a:ext cx="1544012" cy="369332"/>
          </a:xfrm>
          <a:prstGeom prst="rect">
            <a:avLst/>
          </a:prstGeom>
          <a:solidFill>
            <a:schemeClr val="accent5">
              <a:lumMod val="75000"/>
            </a:schemeClr>
          </a:solidFill>
          <a:ln>
            <a:solidFill>
              <a:srgbClr val="002060"/>
            </a:solidFill>
          </a:ln>
        </p:spPr>
        <p:txBody>
          <a:bodyPr wrap="none" rtlCol="0">
            <a:spAutoFit/>
          </a:bodyPr>
          <a:lstStyle/>
          <a:p>
            <a:r>
              <a:rPr lang="en-US" b="1" dirty="0"/>
              <a:t>Date of birth</a:t>
            </a:r>
          </a:p>
        </p:txBody>
      </p:sp>
      <p:sp>
        <p:nvSpPr>
          <p:cNvPr id="17" name="Oval 4"/>
          <p:cNvSpPr>
            <a:spLocks noChangeArrowheads="1"/>
          </p:cNvSpPr>
          <p:nvPr/>
        </p:nvSpPr>
        <p:spPr bwMode="auto">
          <a:xfrm>
            <a:off x="679430" y="2528365"/>
            <a:ext cx="2419869"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18" name="Straight Arrow Connector 17"/>
          <p:cNvCxnSpPr>
            <a:stCxn id="16" idx="1"/>
            <a:endCxn id="17" idx="6"/>
          </p:cNvCxnSpPr>
          <p:nvPr/>
        </p:nvCxnSpPr>
        <p:spPr bwMode="auto">
          <a:xfrm flipH="1">
            <a:off x="3099299" y="2722331"/>
            <a:ext cx="763113" cy="1"/>
          </a:xfrm>
          <a:prstGeom prst="straightConnector1">
            <a:avLst/>
          </a:prstGeom>
          <a:noFill/>
          <a:ln w="38100" cap="flat" cmpd="sng" algn="ctr">
            <a:solidFill>
              <a:srgbClr val="FF0000"/>
            </a:solidFill>
            <a:prstDash val="solid"/>
            <a:round/>
            <a:headEnd type="none" w="med" len="med"/>
            <a:tailEnd type="triangle"/>
          </a:ln>
          <a:effectLst/>
        </p:spPr>
      </p:cxnSp>
      <p:sp>
        <p:nvSpPr>
          <p:cNvPr id="22" name="TextBox 21"/>
          <p:cNvSpPr txBox="1"/>
          <p:nvPr/>
        </p:nvSpPr>
        <p:spPr>
          <a:xfrm>
            <a:off x="3657600" y="2971850"/>
            <a:ext cx="684803" cy="369332"/>
          </a:xfrm>
          <a:prstGeom prst="rect">
            <a:avLst/>
          </a:prstGeom>
          <a:solidFill>
            <a:schemeClr val="accent5">
              <a:lumMod val="75000"/>
            </a:schemeClr>
          </a:solidFill>
          <a:ln>
            <a:solidFill>
              <a:srgbClr val="002060"/>
            </a:solidFill>
          </a:ln>
        </p:spPr>
        <p:txBody>
          <a:bodyPr wrap="none" rtlCol="0">
            <a:spAutoFit/>
          </a:bodyPr>
          <a:lstStyle/>
          <a:p>
            <a:r>
              <a:rPr lang="en-US" b="1" dirty="0"/>
              <a:t>SS #</a:t>
            </a:r>
          </a:p>
        </p:txBody>
      </p:sp>
      <p:sp>
        <p:nvSpPr>
          <p:cNvPr id="23" name="Oval 4"/>
          <p:cNvSpPr>
            <a:spLocks noChangeArrowheads="1"/>
          </p:cNvSpPr>
          <p:nvPr/>
        </p:nvSpPr>
        <p:spPr bwMode="auto">
          <a:xfrm>
            <a:off x="586003" y="3036614"/>
            <a:ext cx="2360397"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24" name="Straight Arrow Connector 23"/>
          <p:cNvCxnSpPr>
            <a:stCxn id="22" idx="1"/>
          </p:cNvCxnSpPr>
          <p:nvPr/>
        </p:nvCxnSpPr>
        <p:spPr bwMode="auto">
          <a:xfrm flipH="1">
            <a:off x="2946400" y="3156516"/>
            <a:ext cx="711200" cy="33049"/>
          </a:xfrm>
          <a:prstGeom prst="straightConnector1">
            <a:avLst/>
          </a:prstGeom>
          <a:noFill/>
          <a:ln w="38100" cap="flat" cmpd="sng" algn="ctr">
            <a:solidFill>
              <a:srgbClr val="FF0000"/>
            </a:solidFill>
            <a:prstDash val="solid"/>
            <a:round/>
            <a:headEnd type="none" w="med" len="med"/>
            <a:tailEnd type="triangle"/>
          </a:ln>
          <a:effectLst/>
        </p:spPr>
      </p:cxnSp>
      <p:sp>
        <p:nvSpPr>
          <p:cNvPr id="28" name="TextBox 27"/>
          <p:cNvSpPr txBox="1"/>
          <p:nvPr/>
        </p:nvSpPr>
        <p:spPr>
          <a:xfrm>
            <a:off x="2320168" y="3800218"/>
            <a:ext cx="1569660" cy="369332"/>
          </a:xfrm>
          <a:prstGeom prst="rect">
            <a:avLst/>
          </a:prstGeom>
          <a:solidFill>
            <a:schemeClr val="accent5">
              <a:lumMod val="75000"/>
            </a:schemeClr>
          </a:solidFill>
          <a:ln>
            <a:solidFill>
              <a:srgbClr val="002060"/>
            </a:solidFill>
          </a:ln>
        </p:spPr>
        <p:txBody>
          <a:bodyPr wrap="none" rtlCol="0">
            <a:spAutoFit/>
          </a:bodyPr>
          <a:lstStyle/>
          <a:p>
            <a:r>
              <a:rPr lang="en-US" b="1" dirty="0"/>
              <a:t>Relationship</a:t>
            </a:r>
          </a:p>
        </p:txBody>
      </p:sp>
      <p:sp>
        <p:nvSpPr>
          <p:cNvPr id="29" name="Oval 4"/>
          <p:cNvSpPr>
            <a:spLocks noChangeArrowheads="1"/>
          </p:cNvSpPr>
          <p:nvPr/>
        </p:nvSpPr>
        <p:spPr bwMode="auto">
          <a:xfrm>
            <a:off x="679010" y="3800403"/>
            <a:ext cx="1022321"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30" name="Straight Arrow Connector 29"/>
          <p:cNvCxnSpPr>
            <a:stCxn id="28" idx="1"/>
            <a:endCxn id="29" idx="6"/>
          </p:cNvCxnSpPr>
          <p:nvPr/>
        </p:nvCxnSpPr>
        <p:spPr bwMode="auto">
          <a:xfrm flipH="1">
            <a:off x="1701331" y="3984884"/>
            <a:ext cx="618837" cy="9486"/>
          </a:xfrm>
          <a:prstGeom prst="straightConnector1">
            <a:avLst/>
          </a:prstGeom>
          <a:noFill/>
          <a:ln w="38100" cap="flat" cmpd="sng" algn="ctr">
            <a:solidFill>
              <a:srgbClr val="FF0000"/>
            </a:solidFill>
            <a:prstDash val="solid"/>
            <a:round/>
            <a:headEnd type="none" w="med" len="med"/>
            <a:tailEnd type="triangle"/>
          </a:ln>
          <a:effectLst/>
        </p:spPr>
      </p:cxnSp>
      <p:sp>
        <p:nvSpPr>
          <p:cNvPr id="34" name="TextBox 33"/>
          <p:cNvSpPr txBox="1"/>
          <p:nvPr/>
        </p:nvSpPr>
        <p:spPr>
          <a:xfrm>
            <a:off x="1889365" y="4292187"/>
            <a:ext cx="6801862" cy="369332"/>
          </a:xfrm>
          <a:prstGeom prst="rect">
            <a:avLst/>
          </a:prstGeom>
          <a:solidFill>
            <a:schemeClr val="accent5">
              <a:lumMod val="75000"/>
            </a:schemeClr>
          </a:solidFill>
          <a:ln>
            <a:solidFill>
              <a:srgbClr val="002060"/>
            </a:solidFill>
          </a:ln>
        </p:spPr>
        <p:txBody>
          <a:bodyPr wrap="none" rtlCol="0">
            <a:spAutoFit/>
          </a:bodyPr>
          <a:lstStyle/>
          <a:p>
            <a:r>
              <a:rPr lang="en-US" b="1" dirty="0"/>
              <a:t># of months in home; 12 if born, adopted or died during year </a:t>
            </a:r>
          </a:p>
        </p:txBody>
      </p:sp>
      <p:cxnSp>
        <p:nvCxnSpPr>
          <p:cNvPr id="35" name="Straight Arrow Connector 34"/>
          <p:cNvCxnSpPr/>
          <p:nvPr/>
        </p:nvCxnSpPr>
        <p:spPr bwMode="auto">
          <a:xfrm flipH="1" flipV="1">
            <a:off x="1170415" y="4449250"/>
            <a:ext cx="697752" cy="10263"/>
          </a:xfrm>
          <a:prstGeom prst="straightConnector1">
            <a:avLst/>
          </a:prstGeom>
          <a:noFill/>
          <a:ln w="38100" cap="flat" cmpd="sng" algn="ctr">
            <a:solidFill>
              <a:srgbClr val="FF0000"/>
            </a:solidFill>
            <a:prstDash val="solid"/>
            <a:round/>
            <a:headEnd type="none" w="med" len="med"/>
            <a:tailEnd type="triangle"/>
          </a:ln>
          <a:effectLst/>
        </p:spPr>
      </p:cxnSp>
      <p:sp>
        <p:nvSpPr>
          <p:cNvPr id="38" name="Oval 4"/>
          <p:cNvSpPr>
            <a:spLocks noChangeArrowheads="1"/>
          </p:cNvSpPr>
          <p:nvPr/>
        </p:nvSpPr>
        <p:spPr bwMode="auto">
          <a:xfrm>
            <a:off x="787788" y="4295684"/>
            <a:ext cx="402383"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40" name="TextBox 39"/>
          <p:cNvSpPr txBox="1"/>
          <p:nvPr/>
        </p:nvSpPr>
        <p:spPr>
          <a:xfrm>
            <a:off x="5016169" y="5213043"/>
            <a:ext cx="2762295" cy="369332"/>
          </a:xfrm>
          <a:prstGeom prst="rect">
            <a:avLst/>
          </a:prstGeom>
          <a:solidFill>
            <a:schemeClr val="accent5">
              <a:lumMod val="75000"/>
            </a:schemeClr>
          </a:solidFill>
          <a:ln>
            <a:solidFill>
              <a:srgbClr val="002060"/>
            </a:solidFill>
          </a:ln>
        </p:spPr>
        <p:txBody>
          <a:bodyPr wrap="none" rtlCol="0">
            <a:spAutoFit/>
          </a:bodyPr>
          <a:lstStyle/>
          <a:p>
            <a:r>
              <a:rPr lang="en-US" b="1" dirty="0"/>
              <a:t>Check boxes that apply</a:t>
            </a:r>
          </a:p>
        </p:txBody>
      </p:sp>
    </p:spTree>
    <p:extLst>
      <p:ext uri="{BB962C8B-B14F-4D97-AF65-F5344CB8AC3E}">
        <p14:creationId xmlns:p14="http://schemas.microsoft.com/office/powerpoint/2010/main" val="38486123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utoUpdateAnimBg="0"/>
      <p:bldP spid="17" grpId="0" animBg="1" autoUpdateAnimBg="0"/>
      <p:bldP spid="23" grpId="0" animBg="1" autoUpdateAnimBg="0"/>
      <p:bldP spid="29" grpId="0" animBg="1" autoUpdateAnimBg="0"/>
      <p:bldP spid="38"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le 1"/>
          <p:cNvSpPr>
            <a:spLocks noGrp="1"/>
          </p:cNvSpPr>
          <p:nvPr>
            <p:ph type="title"/>
          </p:nvPr>
        </p:nvSpPr>
        <p:spPr>
          <a:xfrm>
            <a:off x="612648" y="310093"/>
            <a:ext cx="8305800" cy="832907"/>
          </a:xfrm>
        </p:spPr>
        <p:txBody>
          <a:bodyPr>
            <a:noAutofit/>
          </a:bodyPr>
          <a:lstStyle/>
          <a:p>
            <a:r>
              <a:rPr lang="en-US" altLang="en-US" sz="3200" dirty="0"/>
              <a:t>TS – General TaxSlayer Hints</a:t>
            </a:r>
          </a:p>
        </p:txBody>
      </p:sp>
      <p:sp>
        <p:nvSpPr>
          <p:cNvPr id="10" name="TextBox 9"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12-01-2017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dirty="0"/>
          </a:p>
        </p:txBody>
      </p:sp>
      <p:pic>
        <p:nvPicPr>
          <p:cNvPr id="11" name="Picture 10" descr="NJ TaxSlayer" title="NJ TaxSlayer"/>
          <p:cNvPicPr>
            <a:picLocks noChangeAspect="1"/>
          </p:cNvPicPr>
          <p:nvPr/>
        </p:nvPicPr>
        <p:blipFill>
          <a:blip r:embed="rId3" cstate="print"/>
          <a:stretch>
            <a:fillRect/>
          </a:stretch>
        </p:blipFill>
        <p:spPr>
          <a:xfrm>
            <a:off x="0" y="596724"/>
            <a:ext cx="612648" cy="163373"/>
          </a:xfrm>
          <a:prstGeom prst="rect">
            <a:avLst/>
          </a:prstGeom>
        </p:spPr>
      </p:pic>
      <p:sp>
        <p:nvSpPr>
          <p:cNvPr id="9" name="Content Placeholder 8"/>
          <p:cNvSpPr>
            <a:spLocks noGrp="1"/>
          </p:cNvSpPr>
          <p:nvPr>
            <p:ph idx="1"/>
          </p:nvPr>
        </p:nvSpPr>
        <p:spPr>
          <a:xfrm>
            <a:off x="609600" y="1553227"/>
            <a:ext cx="8077200" cy="4847573"/>
          </a:xfrm>
        </p:spPr>
        <p:txBody>
          <a:bodyPr>
            <a:normAutofit fontScale="70000" lnSpcReduction="20000"/>
          </a:bodyPr>
          <a:lstStyle/>
          <a:p>
            <a:pPr lvl="1"/>
            <a:r>
              <a:rPr lang="en-US" dirty="0"/>
              <a:t> State Section</a:t>
            </a:r>
          </a:p>
          <a:p>
            <a:pPr lvl="1"/>
            <a:r>
              <a:rPr lang="en-US" dirty="0"/>
              <a:t> Summary/Print</a:t>
            </a:r>
          </a:p>
          <a:p>
            <a:pPr lvl="1"/>
            <a:r>
              <a:rPr lang="en-US" dirty="0"/>
              <a:t> e-File</a:t>
            </a:r>
          </a:p>
          <a:p>
            <a:pPr lvl="1"/>
            <a:r>
              <a:rPr lang="en-US" dirty="0"/>
              <a:t> Amended Return</a:t>
            </a:r>
          </a:p>
          <a:p>
            <a:r>
              <a:rPr lang="en-US" dirty="0"/>
              <a:t> When you click on a section, sub-sections may then appear in left column (sub-sections no longer at top of screen)</a:t>
            </a:r>
          </a:p>
          <a:p>
            <a:r>
              <a:rPr lang="en-US" dirty="0"/>
              <a:t>On the appropriate sub-section menu screen, numerous forms will be available for viewing by clicking on the Print icon next to that topic (e.g. – Sch A, B, C, D, R, 2441, 8606, 8863, 8962, 8965, etc.)  </a:t>
            </a:r>
            <a:r>
              <a:rPr lang="en-US" dirty="0">
                <a:solidFill>
                  <a:srgbClr val="FF0000"/>
                </a:solidFill>
              </a:rPr>
              <a:t>New for 2017</a:t>
            </a:r>
          </a:p>
          <a:p>
            <a:r>
              <a:rPr lang="en-US" dirty="0">
                <a:solidFill>
                  <a:srgbClr val="FF0000"/>
                </a:solidFill>
              </a:rPr>
              <a:t> </a:t>
            </a:r>
            <a:r>
              <a:rPr lang="en-US" dirty="0"/>
              <a:t>Can view 1040 by clicking on Summary/Print. Click on any amount in blue in right column to go to source of amount </a:t>
            </a:r>
          </a:p>
          <a:p>
            <a:r>
              <a:rPr lang="en-US" dirty="0">
                <a:solidFill>
                  <a:srgbClr val="FF0000"/>
                </a:solidFill>
              </a:rPr>
              <a:t> </a:t>
            </a:r>
            <a:r>
              <a:rPr lang="en-US" dirty="0"/>
              <a:t>To view a form not available on sub-menu screens,  go to Summary/Print, click on View/Print Return and then Print Your Tax Return.  Will create a PDF of full return, including NJ forms</a:t>
            </a:r>
          </a:p>
          <a:p>
            <a:endParaRPr lang="en-US" dirty="0">
              <a:solidFill>
                <a:srgbClr val="FF0000"/>
              </a:solidFill>
            </a:endParaRPr>
          </a:p>
        </p:txBody>
      </p:sp>
    </p:spTree>
    <p:extLst>
      <p:ext uri="{BB962C8B-B14F-4D97-AF65-F5344CB8AC3E}">
        <p14:creationId xmlns:p14="http://schemas.microsoft.com/office/powerpoint/2010/main" val="321156685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le 1"/>
          <p:cNvSpPr>
            <a:spLocks noGrp="1"/>
          </p:cNvSpPr>
          <p:nvPr>
            <p:ph type="title"/>
          </p:nvPr>
        </p:nvSpPr>
        <p:spPr>
          <a:xfrm>
            <a:off x="612648" y="310093"/>
            <a:ext cx="8305800" cy="832907"/>
          </a:xfrm>
        </p:spPr>
        <p:txBody>
          <a:bodyPr>
            <a:noAutofit/>
          </a:bodyPr>
          <a:lstStyle/>
          <a:p>
            <a:r>
              <a:rPr lang="en-US" altLang="en-US" sz="3200" dirty="0"/>
              <a:t>TS – General TaxSlayer Hints</a:t>
            </a:r>
          </a:p>
        </p:txBody>
      </p:sp>
      <p:sp>
        <p:nvSpPr>
          <p:cNvPr id="10" name="TextBox 9"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12-01-2017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dirty="0"/>
          </a:p>
        </p:txBody>
      </p:sp>
      <p:pic>
        <p:nvPicPr>
          <p:cNvPr id="11" name="Picture 10" descr="NJ TaxSlayer" title="NJ TaxSlayer"/>
          <p:cNvPicPr>
            <a:picLocks noChangeAspect="1"/>
          </p:cNvPicPr>
          <p:nvPr/>
        </p:nvPicPr>
        <p:blipFill>
          <a:blip r:embed="rId3" cstate="print"/>
          <a:stretch>
            <a:fillRect/>
          </a:stretch>
        </p:blipFill>
        <p:spPr>
          <a:xfrm>
            <a:off x="0" y="762000"/>
            <a:ext cx="612648" cy="163373"/>
          </a:xfrm>
          <a:prstGeom prst="rect">
            <a:avLst/>
          </a:prstGeom>
        </p:spPr>
      </p:pic>
      <p:sp>
        <p:nvSpPr>
          <p:cNvPr id="9" name="Content Placeholder 8"/>
          <p:cNvSpPr>
            <a:spLocks noGrp="1"/>
          </p:cNvSpPr>
          <p:nvPr>
            <p:ph idx="1"/>
          </p:nvPr>
        </p:nvSpPr>
        <p:spPr>
          <a:xfrm>
            <a:off x="609600" y="1528175"/>
            <a:ext cx="8077200" cy="4796425"/>
          </a:xfrm>
        </p:spPr>
        <p:txBody>
          <a:bodyPr>
            <a:normAutofit fontScale="85000" lnSpcReduction="10000"/>
          </a:bodyPr>
          <a:lstStyle/>
          <a:p>
            <a:pPr lvl="1"/>
            <a:r>
              <a:rPr lang="en-US" dirty="0"/>
              <a:t>Summary View will give you summary totals for Income, AGI, Taxes/Credits, Total Tax, Payments, Amount You Owe and NJ Refund.  Click on a total to show more details</a:t>
            </a:r>
          </a:p>
          <a:p>
            <a:r>
              <a:rPr lang="en-US" dirty="0"/>
              <a:t> Must click on Continue to save entries on a screen (no automatic save)</a:t>
            </a:r>
          </a:p>
          <a:p>
            <a:r>
              <a:rPr lang="en-US" dirty="0"/>
              <a:t> Enter a form # or topic in Enter the Form Number box on upper left to find requested data entry section</a:t>
            </a:r>
          </a:p>
          <a:p>
            <a:r>
              <a:rPr lang="en-US" dirty="0"/>
              <a:t> If screen is inactive for 17 minutes, you will receive warning that session will expire in 3 minutes.  Can choose whether to renew or not</a:t>
            </a:r>
          </a:p>
          <a:p>
            <a:pPr lvl="1"/>
            <a:r>
              <a:rPr lang="en-US" dirty="0"/>
              <a:t> If TaxSlayer logs out before you click on Continue, data on that screen will not be saved </a:t>
            </a:r>
          </a:p>
          <a:p>
            <a:pPr>
              <a:buNone/>
            </a:pPr>
            <a:endParaRPr lang="en-US" dirty="0"/>
          </a:p>
        </p:txBody>
      </p:sp>
    </p:spTree>
    <p:extLst>
      <p:ext uri="{BB962C8B-B14F-4D97-AF65-F5344CB8AC3E}">
        <p14:creationId xmlns:p14="http://schemas.microsoft.com/office/powerpoint/2010/main" val="423753084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le 1"/>
          <p:cNvSpPr>
            <a:spLocks noGrp="1"/>
          </p:cNvSpPr>
          <p:nvPr>
            <p:ph type="title"/>
          </p:nvPr>
        </p:nvSpPr>
        <p:spPr>
          <a:xfrm>
            <a:off x="612648" y="310093"/>
            <a:ext cx="8305800" cy="832907"/>
          </a:xfrm>
        </p:spPr>
        <p:txBody>
          <a:bodyPr>
            <a:noAutofit/>
          </a:bodyPr>
          <a:lstStyle/>
          <a:p>
            <a:r>
              <a:rPr lang="en-US" altLang="en-US" sz="3200" dirty="0"/>
              <a:t>TS – General TaxSlayer Hints</a:t>
            </a:r>
          </a:p>
        </p:txBody>
      </p:sp>
      <p:sp>
        <p:nvSpPr>
          <p:cNvPr id="10" name="TextBox 9"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12-01-2017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dirty="0"/>
          </a:p>
        </p:txBody>
      </p:sp>
      <p:pic>
        <p:nvPicPr>
          <p:cNvPr id="11" name="Picture 10" descr="NJ TaxSlayer" title="NJ TaxSlayer"/>
          <p:cNvPicPr>
            <a:picLocks noChangeAspect="1"/>
          </p:cNvPicPr>
          <p:nvPr/>
        </p:nvPicPr>
        <p:blipFill>
          <a:blip r:embed="rId3" cstate="print"/>
          <a:stretch>
            <a:fillRect/>
          </a:stretch>
        </p:blipFill>
        <p:spPr>
          <a:xfrm>
            <a:off x="0" y="762000"/>
            <a:ext cx="612648" cy="163373"/>
          </a:xfrm>
          <a:prstGeom prst="rect">
            <a:avLst/>
          </a:prstGeom>
        </p:spPr>
      </p:pic>
      <p:sp>
        <p:nvSpPr>
          <p:cNvPr id="9" name="Content Placeholder 8"/>
          <p:cNvSpPr>
            <a:spLocks noGrp="1"/>
          </p:cNvSpPr>
          <p:nvPr>
            <p:ph idx="1"/>
          </p:nvPr>
        </p:nvSpPr>
        <p:spPr>
          <a:xfrm>
            <a:off x="609600" y="1528175"/>
            <a:ext cx="8077200" cy="4796425"/>
          </a:xfrm>
        </p:spPr>
        <p:txBody>
          <a:bodyPr>
            <a:normAutofit fontScale="85000" lnSpcReduction="20000"/>
          </a:bodyPr>
          <a:lstStyle/>
          <a:p>
            <a:r>
              <a:rPr lang="en-US" dirty="0"/>
              <a:t> Federal and State refunds are displayed on screen</a:t>
            </a:r>
          </a:p>
          <a:p>
            <a:pPr lvl="1"/>
            <a:r>
              <a:rPr lang="en-US" dirty="0"/>
              <a:t> </a:t>
            </a:r>
            <a:r>
              <a:rPr lang="en-US" sz="2600" dirty="0"/>
              <a:t>AGI is not displayed</a:t>
            </a:r>
          </a:p>
          <a:p>
            <a:r>
              <a:rPr lang="en-US" dirty="0"/>
              <a:t> If a required field is incorrect or missing on a screen when you click Continue, TaxSlayer will display a warning in red at top of screen</a:t>
            </a:r>
          </a:p>
          <a:p>
            <a:pPr lvl="1"/>
            <a:r>
              <a:rPr lang="en-US" dirty="0"/>
              <a:t> </a:t>
            </a:r>
            <a:r>
              <a:rPr lang="en-US" sz="2600" dirty="0"/>
              <a:t>Click on warning to go to error to correct it</a:t>
            </a:r>
          </a:p>
          <a:p>
            <a:r>
              <a:rPr lang="en-US" dirty="0"/>
              <a:t> Enter a date without a leading zero</a:t>
            </a:r>
          </a:p>
          <a:p>
            <a:r>
              <a:rPr lang="en-US" dirty="0"/>
              <a:t> In Practice Lab, TaxSlayer determines whether to use Form 1040, 1040A, or 1040EZ for a particular client when you create the PDF.  In Production, print set can be configured to always use 1040</a:t>
            </a:r>
          </a:p>
          <a:p>
            <a:pPr lvl="1"/>
            <a:r>
              <a:rPr lang="en-US" dirty="0"/>
              <a:t> Summary/Print screen always shows 1040</a:t>
            </a:r>
          </a:p>
          <a:p>
            <a:pPr lvl="1">
              <a:buNone/>
            </a:pPr>
            <a:endParaRPr lang="en-US" dirty="0"/>
          </a:p>
        </p:txBody>
      </p:sp>
    </p:spTree>
    <p:extLst>
      <p:ext uri="{BB962C8B-B14F-4D97-AF65-F5344CB8AC3E}">
        <p14:creationId xmlns:p14="http://schemas.microsoft.com/office/powerpoint/2010/main" val="327743449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400" dirty="0"/>
              <a:t>TS – Start a New Return and Enter  Taxpayer/ Spouse Information in Basic Information Section</a:t>
            </a:r>
            <a:endParaRPr lang="en-US" sz="3400" dirty="0"/>
          </a:p>
        </p:txBody>
      </p:sp>
      <p:sp>
        <p:nvSpPr>
          <p:cNvPr id="3" name="Content Placeholder 2"/>
          <p:cNvSpPr>
            <a:spLocks noGrp="1"/>
          </p:cNvSpPr>
          <p:nvPr>
            <p:ph idx="1"/>
          </p:nvPr>
        </p:nvSpPr>
        <p:spPr>
          <a:xfrm>
            <a:off x="609600" y="1600200"/>
            <a:ext cx="8077200" cy="4724400"/>
          </a:xfrm>
        </p:spPr>
        <p:txBody>
          <a:bodyPr>
            <a:normAutofit fontScale="70000" lnSpcReduction="20000"/>
          </a:bodyPr>
          <a:lstStyle/>
          <a:p>
            <a:pPr marL="0" indent="0">
              <a:buNone/>
            </a:pPr>
            <a:r>
              <a:rPr lang="en-US" sz="3700" dirty="0"/>
              <a:t>Once screening and interviewing is done, counselors can start the tax return in TaxSlayer</a:t>
            </a:r>
          </a:p>
          <a:p>
            <a:r>
              <a:rPr lang="en-US" sz="3400" dirty="0"/>
              <a:t>Choose correct tax year (current tax year is the default) </a:t>
            </a:r>
          </a:p>
          <a:p>
            <a:r>
              <a:rPr lang="en-US" sz="3400" dirty="0"/>
              <a:t>Choose Click on Start New Tax Return</a:t>
            </a:r>
          </a:p>
          <a:p>
            <a:pPr marL="630936" lvl="2"/>
            <a:r>
              <a:rPr lang="en-US" sz="2600" dirty="0"/>
              <a:t>If need to do a prior year return, you can change the tax year using a drop-down menu in upper right corner</a:t>
            </a:r>
          </a:p>
          <a:p>
            <a:r>
              <a:rPr lang="en-US" sz="3400" dirty="0"/>
              <a:t> Choose one of available taxpayer profiles </a:t>
            </a:r>
          </a:p>
          <a:p>
            <a:r>
              <a:rPr lang="en-US" sz="3400" dirty="0"/>
              <a:t> Enter and confirm SS # of first taxpayer.  Then click on Start Return</a:t>
            </a:r>
          </a:p>
          <a:p>
            <a:r>
              <a:rPr lang="en-US" sz="3400" dirty="0"/>
              <a:t> Basic Information Section has 3 sub-sections:</a:t>
            </a:r>
          </a:p>
          <a:p>
            <a:pPr lvl="1"/>
            <a:r>
              <a:rPr lang="en-US" sz="3200" dirty="0"/>
              <a:t> Filing Status</a:t>
            </a:r>
          </a:p>
          <a:p>
            <a:pPr lvl="1"/>
            <a:r>
              <a:rPr lang="en-US" sz="3200" dirty="0"/>
              <a:t> Personal Information (Taxpayer and Spouse)</a:t>
            </a:r>
          </a:p>
          <a:p>
            <a:pPr lvl="1"/>
            <a:r>
              <a:rPr lang="en-US" sz="3200" dirty="0"/>
              <a:t> Dependents</a:t>
            </a:r>
          </a:p>
          <a:p>
            <a:pPr lvl="2"/>
            <a:endParaRPr lang="en-US" dirty="0"/>
          </a:p>
        </p:txBody>
      </p:sp>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6</a:t>
            </a:fld>
            <a:endParaRPr lang="en-US" dirty="0"/>
          </a:p>
        </p:txBody>
      </p:sp>
      <p:pic>
        <p:nvPicPr>
          <p:cNvPr id="9" name="Picture 8" descr="NJ TaxSlayer" title="NJ TaxSlayer"/>
          <p:cNvPicPr>
            <a:picLocks noChangeAspect="1"/>
          </p:cNvPicPr>
          <p:nvPr/>
        </p:nvPicPr>
        <p:blipFill>
          <a:blip r:embed="rId3" cstate="print"/>
          <a:stretch>
            <a:fillRect/>
          </a:stretch>
        </p:blipFill>
        <p:spPr>
          <a:xfrm>
            <a:off x="0" y="685800"/>
            <a:ext cx="612648" cy="163373"/>
          </a:xfrm>
          <a:prstGeom prst="rect">
            <a:avLst/>
          </a:prstGeom>
        </p:spPr>
      </p:pic>
    </p:spTree>
    <p:extLst>
      <p:ext uri="{BB962C8B-B14F-4D97-AF65-F5344CB8AC3E}">
        <p14:creationId xmlns:p14="http://schemas.microsoft.com/office/powerpoint/2010/main" val="336567994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stretch>
            <a:fillRect/>
          </a:stretch>
        </p:blipFill>
        <p:spPr>
          <a:xfrm>
            <a:off x="609600" y="1634835"/>
            <a:ext cx="8077200" cy="4031673"/>
          </a:xfrm>
          <a:prstGeom prst="rect">
            <a:avLst/>
          </a:prstGeom>
        </p:spPr>
      </p:pic>
      <p:sp>
        <p:nvSpPr>
          <p:cNvPr id="2" name="Title 1"/>
          <p:cNvSpPr>
            <a:spLocks noGrp="1"/>
          </p:cNvSpPr>
          <p:nvPr>
            <p:ph type="title"/>
          </p:nvPr>
        </p:nvSpPr>
        <p:spPr/>
        <p:txBody>
          <a:bodyPr>
            <a:normAutofit/>
          </a:bodyPr>
          <a:lstStyle/>
          <a:p>
            <a:r>
              <a:rPr lang="en-US" altLang="en-US" dirty="0"/>
              <a:t>TS – Start a New Return</a:t>
            </a:r>
            <a:endParaRPr lang="en-US" dirty="0"/>
          </a:p>
        </p:txBody>
      </p:sp>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7</a:t>
            </a:fld>
            <a:endParaRPr lang="en-US" dirty="0"/>
          </a:p>
        </p:txBody>
      </p:sp>
      <p:pic>
        <p:nvPicPr>
          <p:cNvPr id="9" name="Picture 8" descr="NJ TaxSlayer" title="NJ TaxSlayer"/>
          <p:cNvPicPr>
            <a:picLocks noChangeAspect="1"/>
          </p:cNvPicPr>
          <p:nvPr/>
        </p:nvPicPr>
        <p:blipFill>
          <a:blip r:embed="rId4" cstate="print"/>
          <a:stretch>
            <a:fillRect/>
          </a:stretch>
        </p:blipFill>
        <p:spPr>
          <a:xfrm>
            <a:off x="0" y="685800"/>
            <a:ext cx="612648" cy="163373"/>
          </a:xfrm>
          <a:prstGeom prst="rect">
            <a:avLst/>
          </a:prstGeom>
        </p:spPr>
      </p:pic>
      <p:sp>
        <p:nvSpPr>
          <p:cNvPr id="10" name="TextBox 9"/>
          <p:cNvSpPr txBox="1"/>
          <p:nvPr/>
        </p:nvSpPr>
        <p:spPr>
          <a:xfrm>
            <a:off x="5570302" y="3366103"/>
            <a:ext cx="2544286" cy="369332"/>
          </a:xfrm>
          <a:prstGeom prst="rect">
            <a:avLst/>
          </a:prstGeom>
          <a:solidFill>
            <a:schemeClr val="accent5">
              <a:lumMod val="75000"/>
            </a:schemeClr>
          </a:solidFill>
          <a:ln>
            <a:solidFill>
              <a:srgbClr val="002060"/>
            </a:solidFill>
          </a:ln>
        </p:spPr>
        <p:txBody>
          <a:bodyPr wrap="none" rtlCol="0">
            <a:spAutoFit/>
          </a:bodyPr>
          <a:lstStyle/>
          <a:p>
            <a:r>
              <a:rPr lang="en-US" b="1" dirty="0"/>
              <a:t>Start a new tax return</a:t>
            </a:r>
          </a:p>
        </p:txBody>
      </p:sp>
      <p:sp>
        <p:nvSpPr>
          <p:cNvPr id="11" name="Oval 4"/>
          <p:cNvSpPr>
            <a:spLocks noChangeArrowheads="1"/>
          </p:cNvSpPr>
          <p:nvPr/>
        </p:nvSpPr>
        <p:spPr bwMode="auto">
          <a:xfrm flipV="1">
            <a:off x="6975764" y="4376042"/>
            <a:ext cx="1138824" cy="41962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12" name="Straight Arrow Connector 11"/>
          <p:cNvCxnSpPr/>
          <p:nvPr/>
        </p:nvCxnSpPr>
        <p:spPr bwMode="auto">
          <a:xfrm>
            <a:off x="6781800" y="3750665"/>
            <a:ext cx="325582" cy="625377"/>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7442953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stretch>
            <a:fillRect/>
          </a:stretch>
        </p:blipFill>
        <p:spPr>
          <a:xfrm>
            <a:off x="609600" y="1524360"/>
            <a:ext cx="7093527" cy="4772891"/>
          </a:xfrm>
          <a:prstGeom prst="rect">
            <a:avLst/>
          </a:prstGeom>
        </p:spPr>
      </p:pic>
      <p:sp>
        <p:nvSpPr>
          <p:cNvPr id="2" name="Title 1"/>
          <p:cNvSpPr>
            <a:spLocks noGrp="1"/>
          </p:cNvSpPr>
          <p:nvPr>
            <p:ph type="title"/>
          </p:nvPr>
        </p:nvSpPr>
        <p:spPr/>
        <p:txBody>
          <a:bodyPr>
            <a:normAutofit/>
          </a:bodyPr>
          <a:lstStyle/>
          <a:p>
            <a:r>
              <a:rPr lang="en-US" altLang="en-US" dirty="0"/>
              <a:t>TS – Choose a Taxpayer Profile</a:t>
            </a:r>
            <a:endParaRPr lang="en-US" dirty="0"/>
          </a:p>
        </p:txBody>
      </p:sp>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8</a:t>
            </a:fld>
            <a:endParaRPr lang="en-US" dirty="0"/>
          </a:p>
        </p:txBody>
      </p:sp>
      <p:pic>
        <p:nvPicPr>
          <p:cNvPr id="9" name="Picture 8" descr="NJ TaxSlayer" title="NJ TaxSlayer"/>
          <p:cNvPicPr>
            <a:picLocks noChangeAspect="1"/>
          </p:cNvPicPr>
          <p:nvPr/>
        </p:nvPicPr>
        <p:blipFill>
          <a:blip r:embed="rId4" cstate="print"/>
          <a:stretch>
            <a:fillRect/>
          </a:stretch>
        </p:blipFill>
        <p:spPr>
          <a:xfrm>
            <a:off x="0" y="685800"/>
            <a:ext cx="612648" cy="163373"/>
          </a:xfrm>
          <a:prstGeom prst="rect">
            <a:avLst/>
          </a:prstGeom>
        </p:spPr>
      </p:pic>
      <p:sp>
        <p:nvSpPr>
          <p:cNvPr id="14" name="TextBox 13"/>
          <p:cNvSpPr txBox="1"/>
          <p:nvPr/>
        </p:nvSpPr>
        <p:spPr>
          <a:xfrm>
            <a:off x="3429000" y="3352800"/>
            <a:ext cx="4980309" cy="923330"/>
          </a:xfrm>
          <a:prstGeom prst="rect">
            <a:avLst/>
          </a:prstGeom>
          <a:solidFill>
            <a:schemeClr val="accent5">
              <a:lumMod val="75000"/>
            </a:schemeClr>
          </a:solidFill>
          <a:ln>
            <a:solidFill>
              <a:srgbClr val="002060"/>
            </a:solidFill>
          </a:ln>
        </p:spPr>
        <p:txBody>
          <a:bodyPr wrap="square" rtlCol="0">
            <a:spAutoFit/>
          </a:bodyPr>
          <a:lstStyle/>
          <a:p>
            <a:r>
              <a:rPr lang="en-US" b="1" dirty="0"/>
              <a:t>Click on desired profile; TaxSlayer will display most common income &amp; adjustment entry screens to match taxpayer situation </a:t>
            </a:r>
          </a:p>
        </p:txBody>
      </p:sp>
      <p:sp>
        <p:nvSpPr>
          <p:cNvPr id="16" name="Oval 4"/>
          <p:cNvSpPr>
            <a:spLocks noChangeArrowheads="1"/>
          </p:cNvSpPr>
          <p:nvPr/>
        </p:nvSpPr>
        <p:spPr bwMode="auto">
          <a:xfrm flipV="1">
            <a:off x="1018308" y="2223652"/>
            <a:ext cx="2410691" cy="609599"/>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02054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stretch>
            <a:fillRect/>
          </a:stretch>
        </p:blipFill>
        <p:spPr>
          <a:xfrm>
            <a:off x="609601" y="1524000"/>
            <a:ext cx="6954982" cy="4876800"/>
          </a:xfrm>
          <a:prstGeom prst="rect">
            <a:avLst/>
          </a:prstGeom>
        </p:spPr>
      </p:pic>
      <p:sp>
        <p:nvSpPr>
          <p:cNvPr id="2" name="Title 1"/>
          <p:cNvSpPr>
            <a:spLocks noGrp="1"/>
          </p:cNvSpPr>
          <p:nvPr>
            <p:ph type="title"/>
          </p:nvPr>
        </p:nvSpPr>
        <p:spPr/>
        <p:txBody>
          <a:bodyPr>
            <a:normAutofit fontScale="90000"/>
          </a:bodyPr>
          <a:lstStyle/>
          <a:p>
            <a:r>
              <a:rPr lang="en-US" altLang="en-US" dirty="0"/>
              <a:t>TS – Enter Taxpayer Social Security Number</a:t>
            </a:r>
            <a:endParaRPr lang="en-US" dirty="0"/>
          </a:p>
        </p:txBody>
      </p:sp>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9</a:t>
            </a:fld>
            <a:endParaRPr lang="en-US" dirty="0"/>
          </a:p>
        </p:txBody>
      </p:sp>
      <p:pic>
        <p:nvPicPr>
          <p:cNvPr id="9" name="Picture 8" descr="NJ TaxSlayer" title="NJ TaxSlayer"/>
          <p:cNvPicPr>
            <a:picLocks noChangeAspect="1"/>
          </p:cNvPicPr>
          <p:nvPr/>
        </p:nvPicPr>
        <p:blipFill>
          <a:blip r:embed="rId4" cstate="print"/>
          <a:stretch>
            <a:fillRect/>
          </a:stretch>
        </p:blipFill>
        <p:spPr>
          <a:xfrm>
            <a:off x="0" y="685800"/>
            <a:ext cx="612648" cy="163373"/>
          </a:xfrm>
          <a:prstGeom prst="rect">
            <a:avLst/>
          </a:prstGeom>
        </p:spPr>
      </p:pic>
      <p:sp>
        <p:nvSpPr>
          <p:cNvPr id="10" name="TextBox 9"/>
          <p:cNvSpPr txBox="1"/>
          <p:nvPr/>
        </p:nvSpPr>
        <p:spPr>
          <a:xfrm>
            <a:off x="3048000" y="3429000"/>
            <a:ext cx="1338828" cy="369332"/>
          </a:xfrm>
          <a:prstGeom prst="rect">
            <a:avLst/>
          </a:prstGeom>
          <a:solidFill>
            <a:schemeClr val="accent5">
              <a:lumMod val="75000"/>
            </a:schemeClr>
          </a:solidFill>
          <a:ln>
            <a:solidFill>
              <a:srgbClr val="002060"/>
            </a:solidFill>
          </a:ln>
        </p:spPr>
        <p:txBody>
          <a:bodyPr wrap="none" rtlCol="0">
            <a:spAutoFit/>
          </a:bodyPr>
          <a:lstStyle/>
          <a:p>
            <a:r>
              <a:rPr lang="en-US" b="1" dirty="0"/>
              <a:t>Enter SS #</a:t>
            </a:r>
          </a:p>
        </p:txBody>
      </p:sp>
      <p:sp>
        <p:nvSpPr>
          <p:cNvPr id="11" name="Oval 4"/>
          <p:cNvSpPr>
            <a:spLocks noChangeArrowheads="1"/>
          </p:cNvSpPr>
          <p:nvPr/>
        </p:nvSpPr>
        <p:spPr bwMode="auto">
          <a:xfrm>
            <a:off x="1524000" y="3200400"/>
            <a:ext cx="1022321"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4" name="Oval 4"/>
          <p:cNvSpPr>
            <a:spLocks noChangeArrowheads="1"/>
          </p:cNvSpPr>
          <p:nvPr/>
        </p:nvSpPr>
        <p:spPr bwMode="auto">
          <a:xfrm>
            <a:off x="5029201" y="3200400"/>
            <a:ext cx="9906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5" name="Oval 4"/>
          <p:cNvSpPr>
            <a:spLocks noChangeArrowheads="1"/>
          </p:cNvSpPr>
          <p:nvPr/>
        </p:nvSpPr>
        <p:spPr bwMode="auto">
          <a:xfrm>
            <a:off x="1600200" y="4267200"/>
            <a:ext cx="876821" cy="36101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6" name="Oval 4"/>
          <p:cNvSpPr>
            <a:spLocks noChangeArrowheads="1"/>
          </p:cNvSpPr>
          <p:nvPr/>
        </p:nvSpPr>
        <p:spPr bwMode="auto">
          <a:xfrm>
            <a:off x="5105399" y="4267200"/>
            <a:ext cx="838201"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7" name="TextBox 16"/>
          <p:cNvSpPr txBox="1"/>
          <p:nvPr/>
        </p:nvSpPr>
        <p:spPr>
          <a:xfrm>
            <a:off x="3048000" y="4648200"/>
            <a:ext cx="1633781" cy="369332"/>
          </a:xfrm>
          <a:prstGeom prst="rect">
            <a:avLst/>
          </a:prstGeom>
          <a:solidFill>
            <a:schemeClr val="accent5">
              <a:lumMod val="75000"/>
            </a:schemeClr>
          </a:solidFill>
          <a:ln>
            <a:solidFill>
              <a:srgbClr val="002060"/>
            </a:solidFill>
          </a:ln>
        </p:spPr>
        <p:txBody>
          <a:bodyPr wrap="none" rtlCol="0">
            <a:spAutoFit/>
          </a:bodyPr>
          <a:lstStyle/>
          <a:p>
            <a:r>
              <a:rPr lang="en-US" b="1" dirty="0"/>
              <a:t>Confirm SS #</a:t>
            </a:r>
          </a:p>
        </p:txBody>
      </p:sp>
      <p:sp>
        <p:nvSpPr>
          <p:cNvPr id="19" name="Oval 4"/>
          <p:cNvSpPr>
            <a:spLocks noChangeArrowheads="1"/>
          </p:cNvSpPr>
          <p:nvPr/>
        </p:nvSpPr>
        <p:spPr bwMode="auto">
          <a:xfrm flipV="1">
            <a:off x="5524499" y="5181599"/>
            <a:ext cx="1981200" cy="91440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10965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utoUpdateAnimBg="0"/>
      <p:bldP spid="14" grpId="0" animBg="1" autoUpdateAnimBg="0"/>
      <p:bldP spid="15" grpId="0" animBg="1" autoUpdateAnimBg="0"/>
      <p:bldP spid="16" grpId="0" animBg="1" autoUpdateAnimBg="0"/>
      <p:bldP spid="19" grpId="0" animBg="1" autoUpdateAnimBg="0"/>
    </p:bldLst>
  </p:timing>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8</TotalTime>
  <Words>1670</Words>
  <Application>Microsoft Office PowerPoint</Application>
  <PresentationFormat>On-screen Show (4:3)</PresentationFormat>
  <Paragraphs>249</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ＭＳ Ｐゴシック</vt:lpstr>
      <vt:lpstr>Arial</vt:lpstr>
      <vt:lpstr>Calibri</vt:lpstr>
      <vt:lpstr>Verdana</vt:lpstr>
      <vt:lpstr>Wingdings</vt:lpstr>
      <vt:lpstr>NJ Template 06</vt:lpstr>
      <vt:lpstr>Starting a Tax Return - TaxSlayer Basic Information</vt:lpstr>
      <vt:lpstr>TS – General TaxSlayer Hints</vt:lpstr>
      <vt:lpstr>TS – General TaxSlayer Hints</vt:lpstr>
      <vt:lpstr>TS – General TaxSlayer Hints</vt:lpstr>
      <vt:lpstr>TS – General TaxSlayer Hints</vt:lpstr>
      <vt:lpstr>TS – Start a New Return and Enter  Taxpayer/ Spouse Information in Basic Information Section</vt:lpstr>
      <vt:lpstr>TS – Start a New Return</vt:lpstr>
      <vt:lpstr>TS – Choose a Taxpayer Profile</vt:lpstr>
      <vt:lpstr>TS – Enter Taxpayer Social Security Number</vt:lpstr>
      <vt:lpstr>TS – Methods for Entering Information into TaxSlayer</vt:lpstr>
      <vt:lpstr>TS – Methods for Entering Information into TaxSlayer</vt:lpstr>
      <vt:lpstr>TS – Filing Status</vt:lpstr>
      <vt:lpstr>TS – Filing Status Basic Information Section \ Filing Status</vt:lpstr>
      <vt:lpstr>TS – Personal Information about Taxpayer &amp; Spouse</vt:lpstr>
      <vt:lpstr>TS – Personal Information about Taxpayer and Spouse</vt:lpstr>
      <vt:lpstr>TS – Personal Information about Taxpayer &amp; Spouse Basic Information section \ Personal Information</vt:lpstr>
      <vt:lpstr>TS – Personal Exemption for Taxpayer &amp; Spouse  Basic Information Section \ Personal Information</vt:lpstr>
      <vt:lpstr>TS – TaxSlayer Automatically Starts NJ Return</vt:lpstr>
      <vt:lpstr>TS – Basic Questions to Start NJ Return</vt:lpstr>
      <vt:lpstr>TS – Dependent Information</vt:lpstr>
      <vt:lpstr>TS – Dependent Information Basic Information \ Dependents\Qualifying Person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7</cp:revision>
  <cp:lastPrinted>2012-10-15T20:27:10Z</cp:lastPrinted>
  <dcterms:created xsi:type="dcterms:W3CDTF">2014-10-17T16:41:52Z</dcterms:created>
  <dcterms:modified xsi:type="dcterms:W3CDTF">2017-12-09T14:06:47Z</dcterms:modified>
</cp:coreProperties>
</file>